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9" r:id="rId2"/>
    <p:sldId id="305" r:id="rId3"/>
    <p:sldId id="262" r:id="rId4"/>
    <p:sldId id="319" r:id="rId5"/>
    <p:sldId id="306" r:id="rId6"/>
    <p:sldId id="307" r:id="rId7"/>
    <p:sldId id="308" r:id="rId8"/>
    <p:sldId id="309" r:id="rId9"/>
    <p:sldId id="320" r:id="rId10"/>
    <p:sldId id="325" r:id="rId11"/>
    <p:sldId id="310" r:id="rId12"/>
    <p:sldId id="318" r:id="rId13"/>
    <p:sldId id="312" r:id="rId14"/>
    <p:sldId id="324" r:id="rId15"/>
    <p:sldId id="313" r:id="rId16"/>
    <p:sldId id="314" r:id="rId17"/>
    <p:sldId id="321" r:id="rId18"/>
    <p:sldId id="315" r:id="rId19"/>
    <p:sldId id="322" r:id="rId20"/>
    <p:sldId id="316" r:id="rId21"/>
    <p:sldId id="323" r:id="rId22"/>
    <p:sldId id="317" r:id="rId23"/>
    <p:sldId id="26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B692"/>
    <a:srgbClr val="3D6789"/>
    <a:srgbClr val="53B297"/>
    <a:srgbClr val="478990"/>
    <a:srgbClr val="0C5792"/>
    <a:srgbClr val="2C7D88"/>
    <a:srgbClr val="3A7BCE"/>
    <a:srgbClr val="08A2CE"/>
    <a:srgbClr val="E6E6E6"/>
    <a:srgbClr val="02C1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86650" autoAdjust="0"/>
  </p:normalViewPr>
  <p:slideViewPr>
    <p:cSldViewPr snapToGrid="0">
      <p:cViewPr>
        <p:scale>
          <a:sx n="75" d="100"/>
          <a:sy n="75" d="100"/>
        </p:scale>
        <p:origin x="96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20EF32-A8FB-4EDF-86B3-F277A64DDEA5}" type="datetimeFigureOut">
              <a:rPr lang="en-US" smtClean="0"/>
              <a:t>4/16/2023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6AFDAA-8198-4301-BF79-48B9BBA85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825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안녕하십니까</a:t>
            </a:r>
            <a:r>
              <a:rPr lang="en-US" altLang="ko-KR" dirty="0"/>
              <a:t>. </a:t>
            </a:r>
            <a:r>
              <a:rPr lang="ko-KR" altLang="en-US" dirty="0" err="1"/>
              <a:t>캡스톤디자인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조 발표를 맡은 </a:t>
            </a:r>
            <a:r>
              <a:rPr lang="en-US" altLang="ko-KR" dirty="0"/>
              <a:t>XXX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AFDAA-8198-4301-BF79-48B9BBA85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173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본 프로젝트 소개 및 차별성입니다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본 프로젝트는 바코드를 찍으면 제품명과 사진</a:t>
            </a:r>
            <a:r>
              <a:rPr lang="en-US" altLang="ko-KR" dirty="0"/>
              <a:t>, </a:t>
            </a:r>
            <a:r>
              <a:rPr lang="ko-KR" altLang="en-US" dirty="0"/>
              <a:t>영양정보가 나오며</a:t>
            </a:r>
            <a:r>
              <a:rPr lang="en-US" altLang="ko-KR" dirty="0"/>
              <a:t>, </a:t>
            </a:r>
            <a:r>
              <a:rPr lang="ko-KR" altLang="en-US" dirty="0"/>
              <a:t>유통기한이 다가옴에 따라 알림을 보내거나 사용자가 직접 원하는 날짜에 알람이 오게 하는 기능과</a:t>
            </a:r>
            <a:r>
              <a:rPr lang="en-US" altLang="ko-KR" dirty="0"/>
              <a:t> </a:t>
            </a:r>
            <a:r>
              <a:rPr lang="ko-KR" altLang="en-US" dirty="0"/>
              <a:t>해당 사용자의 성별과 나이대를 입력 받아 </a:t>
            </a:r>
            <a:r>
              <a:rPr lang="en-US" altLang="ko-KR" dirty="0"/>
              <a:t>00</a:t>
            </a:r>
            <a:r>
              <a:rPr lang="ko-KR" altLang="en-US" dirty="0"/>
              <a:t>시 부터 익일 </a:t>
            </a:r>
            <a:r>
              <a:rPr lang="en-US" altLang="ko-KR" dirty="0"/>
              <a:t>00</a:t>
            </a:r>
            <a:r>
              <a:rPr lang="ko-KR" altLang="en-US" dirty="0"/>
              <a:t>시까지 등록한 음식 리스트 중 영양 정보가 바뀌거나 리스트에서 사라진 영양소의 합계를 구해 해당하는 권장 영양소 섭취량과 비교하는 기능입니다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44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프로젝트의 차별성은 </a:t>
            </a:r>
            <a:r>
              <a:rPr lang="en-US" altLang="ko-KR" dirty="0"/>
              <a:t>3</a:t>
            </a:r>
            <a:r>
              <a:rPr lang="ko-KR" altLang="en-US" dirty="0"/>
              <a:t>가지로 보고 있는데요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첫 번째는 영양정보를 가져오는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영양 정보를 가져오는 이유는 필립스에서 실시한 아시아 국가 개인건강관리 실태 조사 결과를 보면</a:t>
            </a:r>
            <a:r>
              <a:rPr lang="en-US" altLang="ko-KR" dirty="0"/>
              <a:t>, </a:t>
            </a:r>
            <a:r>
              <a:rPr lang="ko-KR" altLang="en-US" dirty="0"/>
              <a:t>한국인 </a:t>
            </a:r>
            <a:r>
              <a:rPr lang="en-US" altLang="ko-KR" dirty="0"/>
              <a:t>10</a:t>
            </a:r>
            <a:r>
              <a:rPr lang="ko-KR" altLang="en-US" dirty="0"/>
              <a:t>명 중 </a:t>
            </a:r>
            <a:r>
              <a:rPr lang="en-US" altLang="ko-KR" dirty="0"/>
              <a:t>9</a:t>
            </a:r>
            <a:r>
              <a:rPr lang="ko-KR" altLang="en-US" dirty="0"/>
              <a:t>명이 예방적 건강관리의 중요성을 인식하며</a:t>
            </a:r>
            <a:r>
              <a:rPr lang="en-US" altLang="ko-KR" dirty="0"/>
              <a:t>, </a:t>
            </a:r>
            <a:r>
              <a:rPr lang="ko-KR" altLang="en-US" dirty="0"/>
              <a:t>한국인 </a:t>
            </a:r>
            <a:r>
              <a:rPr lang="en-US" altLang="ko-KR" dirty="0"/>
              <a:t>51%</a:t>
            </a:r>
            <a:r>
              <a:rPr lang="ko-KR" altLang="en-US" dirty="0"/>
              <a:t>는 건강 상태 유지를 위해 자기관리를 실천할 수 있다고 답변했습니다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한국인이 개인건강관리를 위해 더 신경 쓰는 것 중 </a:t>
            </a:r>
            <a:r>
              <a:rPr lang="en-US" altLang="ko-KR" dirty="0"/>
              <a:t>3</a:t>
            </a:r>
            <a:r>
              <a:rPr lang="ko-KR" altLang="en-US" dirty="0"/>
              <a:t>위가 건강한 식습관이며</a:t>
            </a:r>
            <a:r>
              <a:rPr lang="en-US" altLang="ko-KR" dirty="0"/>
              <a:t>, </a:t>
            </a:r>
            <a:r>
              <a:rPr lang="ko-KR" altLang="en-US" dirty="0"/>
              <a:t>음식에 대한 정보는 영양 정보에 들어있으므로 중요하다고 생각하기 때문에 넣었습니다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5129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음식 양에 따른 영양 정보입니다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영양 정보의 경우 빵의 경우 </a:t>
            </a:r>
            <a:r>
              <a:rPr lang="en-US" altLang="ko-KR" dirty="0"/>
              <a:t>1</a:t>
            </a:r>
            <a:r>
              <a:rPr lang="ko-KR" altLang="en-US" dirty="0"/>
              <a:t>개의 영양 정보가 나와 있지만</a:t>
            </a:r>
            <a:r>
              <a:rPr lang="en-US" altLang="ko-KR" dirty="0"/>
              <a:t> </a:t>
            </a:r>
            <a:r>
              <a:rPr lang="ko-KR" altLang="en-US" dirty="0"/>
              <a:t>예를 들어 큰 케이크의 경우 하루 만에 먹기 힘듭니다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그럴 경우 보관을 하는 데</a:t>
            </a:r>
            <a:r>
              <a:rPr lang="en-US" altLang="ko-KR" dirty="0"/>
              <a:t>, </a:t>
            </a:r>
            <a:r>
              <a:rPr lang="ko-KR" altLang="en-US" dirty="0"/>
              <a:t>이때 남은 양을 선택을 하면 영양 정보가 남은 양에 따라 바뀌는 기능입니다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5887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핵심 기능과 부가 기능입니다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핵심 기능들은 앞서 소개했듯이 바코드 인식을 통해 제품명과 사진</a:t>
            </a:r>
            <a:r>
              <a:rPr lang="en-US" altLang="ko-KR" dirty="0"/>
              <a:t>, </a:t>
            </a:r>
            <a:r>
              <a:rPr lang="ko-KR" altLang="en-US" dirty="0"/>
              <a:t>영양정보를 획득하는 기능과 유통기한 입력을 통한 알림 설정이 있고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마지막으로 바코드가 없는 경우</a:t>
            </a:r>
            <a:r>
              <a:rPr lang="en-US" altLang="ko-KR" dirty="0"/>
              <a:t>, </a:t>
            </a:r>
            <a:r>
              <a:rPr lang="ko-KR" altLang="en-US" dirty="0"/>
              <a:t>세부 사항</a:t>
            </a:r>
            <a:r>
              <a:rPr lang="en-US" altLang="ko-KR" dirty="0"/>
              <a:t>. </a:t>
            </a:r>
            <a:r>
              <a:rPr lang="ko-KR" altLang="en-US" dirty="0"/>
              <a:t>예를 들어 제품명과 사진 영양정보를 입력할 수 있는 기능과 후에 나올 코리아넷과 </a:t>
            </a:r>
            <a:r>
              <a:rPr lang="en-US" altLang="ko-KR" dirty="0" err="1"/>
              <a:t>fatsecret</a:t>
            </a:r>
            <a:r>
              <a:rPr lang="en-US" altLang="ko-KR" dirty="0"/>
              <a:t> </a:t>
            </a:r>
            <a:r>
              <a:rPr lang="ko-KR" altLang="en-US" dirty="0"/>
              <a:t>홈페이지에서 찾을 수 있지만 바코드 인식만 못한 경우가 있을 수 있어</a:t>
            </a:r>
            <a:r>
              <a:rPr lang="en-US" altLang="ko-KR" dirty="0"/>
              <a:t>, </a:t>
            </a:r>
            <a:r>
              <a:rPr lang="ko-KR" altLang="en-US" dirty="0"/>
              <a:t>이럴 경우 제품명을 통해 검색하는 기능입니다</a:t>
            </a:r>
            <a:r>
              <a:rPr lang="en-US" altLang="ko-KR" dirty="0"/>
              <a:t>. </a:t>
            </a:r>
            <a:r>
              <a:rPr lang="ko-KR" altLang="en-US" dirty="0"/>
              <a:t>마지막으로 나이와 성별을 입력하면 권장 영양소 섭취량이 나오고</a:t>
            </a:r>
            <a:r>
              <a:rPr lang="en-US" altLang="ko-KR" dirty="0"/>
              <a:t>, </a:t>
            </a:r>
            <a:r>
              <a:rPr lang="ko-KR" altLang="en-US" dirty="0"/>
              <a:t>이를 통해 당일 먹은</a:t>
            </a:r>
            <a:r>
              <a:rPr lang="en-US" altLang="ko-KR" dirty="0"/>
              <a:t>(</a:t>
            </a:r>
            <a:r>
              <a:rPr lang="ko-KR" altLang="en-US" dirty="0"/>
              <a:t>리스트에서 사라지거나 바뀐</a:t>
            </a:r>
            <a:r>
              <a:rPr lang="en-US" altLang="ko-KR" dirty="0"/>
              <a:t>)</a:t>
            </a:r>
            <a:r>
              <a:rPr lang="ko-KR" altLang="en-US" dirty="0"/>
              <a:t>음식들의 영양성분을 더하여 권장 영양소 섭취량과 비교하는 기능들이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54341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핵심 기능과 부가 기능입니다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핵심 기능들은 앞서 소개했듯이 바코드 인식을 통해 제품명과 사진</a:t>
            </a:r>
            <a:r>
              <a:rPr lang="en-US" altLang="ko-KR" dirty="0"/>
              <a:t>, </a:t>
            </a:r>
            <a:r>
              <a:rPr lang="ko-KR" altLang="en-US" dirty="0"/>
              <a:t>영양정보를 획득하는 기능과 유통기한 입력을 통한 알림 설정이 있고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마지막으로 바코드가 없는 경우</a:t>
            </a:r>
            <a:r>
              <a:rPr lang="en-US" altLang="ko-KR" dirty="0"/>
              <a:t>, </a:t>
            </a:r>
            <a:r>
              <a:rPr lang="ko-KR" altLang="en-US" dirty="0"/>
              <a:t>세부 사항</a:t>
            </a:r>
            <a:r>
              <a:rPr lang="en-US" altLang="ko-KR" dirty="0"/>
              <a:t>. </a:t>
            </a:r>
            <a:r>
              <a:rPr lang="ko-KR" altLang="en-US" dirty="0"/>
              <a:t>예를 들어 제품명과 사진 영양정보를 입력할 수 있는 기능과 후에 나올 코리아넷과 </a:t>
            </a:r>
            <a:r>
              <a:rPr lang="en-US" altLang="ko-KR" dirty="0" err="1"/>
              <a:t>fatsecret</a:t>
            </a:r>
            <a:r>
              <a:rPr lang="en-US" altLang="ko-KR" dirty="0"/>
              <a:t> </a:t>
            </a:r>
            <a:r>
              <a:rPr lang="ko-KR" altLang="en-US" dirty="0"/>
              <a:t>홈페이지에서 찾을 수 있지만 바코드 인식만 못한 경우가 있을 수 있어</a:t>
            </a:r>
            <a:r>
              <a:rPr lang="en-US" altLang="ko-KR" dirty="0"/>
              <a:t>, </a:t>
            </a:r>
            <a:r>
              <a:rPr lang="ko-KR" altLang="en-US" dirty="0"/>
              <a:t>이럴 경우 제품명을 통해 검색하는 기능입니다</a:t>
            </a:r>
            <a:r>
              <a:rPr lang="en-US" altLang="ko-KR" dirty="0"/>
              <a:t>. </a:t>
            </a:r>
            <a:r>
              <a:rPr lang="ko-KR" altLang="en-US" dirty="0"/>
              <a:t>마지막으로 나이와 성별을 입력하면 권장 영양소 섭취량이 나오고</a:t>
            </a:r>
            <a:r>
              <a:rPr lang="en-US" altLang="ko-KR" dirty="0"/>
              <a:t>, </a:t>
            </a:r>
            <a:r>
              <a:rPr lang="ko-KR" altLang="en-US" dirty="0"/>
              <a:t>이를 통해 당일 먹은</a:t>
            </a:r>
            <a:r>
              <a:rPr lang="en-US" altLang="ko-KR" dirty="0"/>
              <a:t>(</a:t>
            </a:r>
            <a:r>
              <a:rPr lang="ko-KR" altLang="en-US" dirty="0"/>
              <a:t>리스트에서 사라지거나 바뀐</a:t>
            </a:r>
            <a:r>
              <a:rPr lang="en-US" altLang="ko-KR" dirty="0"/>
              <a:t>)</a:t>
            </a:r>
            <a:r>
              <a:rPr lang="ko-KR" altLang="en-US" dirty="0"/>
              <a:t>음식들의 영양성분을 더하여 권장 영양소 섭취량과 비교하는 기능들이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1271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부가 기능으로는 유통기한을 사진으로 찍으면 글자를 인식해서 자동으로 유통기한이 입력되는 기능과 보관 장소에 따른 유통기한 추천 기능이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84751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프로젝트에 사용된 언어와 프레임워크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안드로이드 기반 어플을 생각하고 있으며</a:t>
            </a:r>
            <a:r>
              <a:rPr lang="en-US" altLang="ko-KR" dirty="0"/>
              <a:t>, </a:t>
            </a:r>
            <a:r>
              <a:rPr lang="ko-KR" altLang="en-US" dirty="0"/>
              <a:t>개발 환경은 안드로이드 스튜디오로 자바 언어를 사용하고</a:t>
            </a:r>
            <a:r>
              <a:rPr lang="en-US" altLang="ko-KR" dirty="0"/>
              <a:t>, </a:t>
            </a:r>
            <a:r>
              <a:rPr lang="ko-KR" altLang="en-US" dirty="0"/>
              <a:t>바코드 인식 기술은 </a:t>
            </a:r>
            <a:r>
              <a:rPr lang="en-US" altLang="ko-KR" dirty="0" err="1"/>
              <a:t>Zxing</a:t>
            </a:r>
            <a:r>
              <a:rPr lang="en-US" altLang="ko-KR" dirty="0"/>
              <a:t> </a:t>
            </a:r>
            <a:r>
              <a:rPr lang="ko-KR" altLang="en-US" dirty="0"/>
              <a:t>라이브러리를 사용하여 구현할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서버의 경우 </a:t>
            </a:r>
            <a:r>
              <a:rPr lang="ko-KR" altLang="en-US" dirty="0" err="1"/>
              <a:t>파이썬을</a:t>
            </a:r>
            <a:r>
              <a:rPr lang="ko-KR" altLang="en-US" dirty="0"/>
              <a:t> 사용하는 </a:t>
            </a:r>
            <a:r>
              <a:rPr lang="en-US" altLang="ko-KR" dirty="0"/>
              <a:t>flask </a:t>
            </a:r>
            <a:r>
              <a:rPr lang="ko-KR" altLang="en-US" dirty="0"/>
              <a:t>웹 프레임워크로 </a:t>
            </a:r>
            <a:r>
              <a:rPr lang="en-US" altLang="ko-KR" dirty="0"/>
              <a:t>REST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구축하여 바코드 숫자를 서버로 이동합니다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14262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프로젝트에 사용된 언어와 프레임워크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안드로이드 기반 어플을 생각하고 있으며</a:t>
            </a:r>
            <a:r>
              <a:rPr lang="en-US" altLang="ko-KR" dirty="0"/>
              <a:t>, </a:t>
            </a:r>
            <a:r>
              <a:rPr lang="ko-KR" altLang="en-US" dirty="0"/>
              <a:t>개발 환경은 안드로이드 스튜디오로 자바 언어를 사용하고</a:t>
            </a:r>
            <a:r>
              <a:rPr lang="en-US" altLang="ko-KR" dirty="0"/>
              <a:t>, </a:t>
            </a:r>
            <a:r>
              <a:rPr lang="ko-KR" altLang="en-US" dirty="0"/>
              <a:t>바코드 인식 기술은 </a:t>
            </a:r>
            <a:r>
              <a:rPr lang="en-US" altLang="ko-KR" dirty="0" err="1"/>
              <a:t>Zxing</a:t>
            </a:r>
            <a:r>
              <a:rPr lang="en-US" altLang="ko-KR" dirty="0"/>
              <a:t> </a:t>
            </a:r>
            <a:r>
              <a:rPr lang="ko-KR" altLang="en-US" dirty="0"/>
              <a:t>라이브러리를 사용하여 구현할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서버의 경우 </a:t>
            </a:r>
            <a:r>
              <a:rPr lang="ko-KR" altLang="en-US" dirty="0" err="1"/>
              <a:t>파이썬을</a:t>
            </a:r>
            <a:r>
              <a:rPr lang="ko-KR" altLang="en-US" dirty="0"/>
              <a:t> 사용하는 </a:t>
            </a:r>
            <a:r>
              <a:rPr lang="en-US" altLang="ko-KR" dirty="0"/>
              <a:t>flask </a:t>
            </a:r>
            <a:r>
              <a:rPr lang="ko-KR" altLang="en-US" dirty="0"/>
              <a:t>웹 프레임워크로 </a:t>
            </a:r>
            <a:r>
              <a:rPr lang="en-US" altLang="ko-KR" dirty="0"/>
              <a:t>REST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구축하여 바코드 숫자를 서버로 이동합니다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80635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서버에서는 웹 </a:t>
            </a:r>
            <a:r>
              <a:rPr lang="ko-KR" altLang="ko-KR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크롤링을</a:t>
            </a:r>
            <a:r>
              <a:rPr lang="ko-KR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 통해 </a:t>
            </a:r>
            <a:r>
              <a:rPr lang="ko-KR" altLang="ko-KR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코리안넷과</a:t>
            </a:r>
            <a:r>
              <a:rPr lang="ko-KR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 </a:t>
            </a:r>
            <a:r>
              <a:rPr lang="en-US" altLang="ko-KR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fatsecret</a:t>
            </a:r>
            <a:r>
              <a:rPr lang="ko-KR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에서 각각 제품명 사진과 영양정보를 가져와 </a:t>
            </a:r>
            <a:r>
              <a:rPr lang="en-US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JSON</a:t>
            </a:r>
            <a:r>
              <a:rPr lang="ko-KR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파일로 가공하고</a:t>
            </a:r>
            <a:r>
              <a:rPr lang="en-US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다시 </a:t>
            </a:r>
            <a:r>
              <a:rPr lang="en-US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REST </a:t>
            </a:r>
            <a:r>
              <a:rPr lang="en-US" altLang="ko-KR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api</a:t>
            </a:r>
            <a:r>
              <a:rPr lang="ko-KR" altLang="ko-KR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를</a:t>
            </a:r>
            <a:r>
              <a:rPr lang="ko-KR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 통해 안드로이드 어플로 이동시켜 출력하는 것이 대략적인 순서입니다</a:t>
            </a:r>
            <a:r>
              <a:rPr lang="en-US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56106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서버에서는 웹 </a:t>
            </a:r>
            <a:r>
              <a:rPr lang="ko-KR" altLang="ko-KR" sz="12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크롤링을</a:t>
            </a:r>
            <a:r>
              <a:rPr lang="ko-KR" altLang="ko-KR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 통해 </a:t>
            </a:r>
            <a:r>
              <a:rPr lang="ko-KR" altLang="ko-KR" sz="12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코리안넷과</a:t>
            </a:r>
            <a:r>
              <a:rPr lang="ko-KR" altLang="ko-KR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 </a:t>
            </a:r>
            <a:r>
              <a:rPr lang="en-US" altLang="ko-KR" sz="12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fatsecret</a:t>
            </a:r>
            <a:r>
              <a:rPr lang="ko-KR" altLang="ko-KR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에서 각각 제품명 사진과 영양정보를 가져와 </a:t>
            </a:r>
            <a:r>
              <a:rPr lang="en-US" altLang="ko-KR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JSON</a:t>
            </a:r>
            <a:r>
              <a:rPr lang="ko-KR" altLang="ko-KR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파일로 가공하고</a:t>
            </a:r>
            <a:r>
              <a:rPr lang="en-US" altLang="ko-KR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ko-KR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다시 </a:t>
            </a:r>
            <a:r>
              <a:rPr lang="en-US" altLang="ko-KR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REST </a:t>
            </a:r>
            <a:r>
              <a:rPr lang="en-US" altLang="ko-KR" sz="12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api</a:t>
            </a:r>
            <a:r>
              <a:rPr lang="ko-KR" altLang="ko-KR" sz="12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를</a:t>
            </a:r>
            <a:r>
              <a:rPr lang="ko-KR" altLang="ko-KR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 통해 안드로이드 어플로 이동시켜 출력하는 것이 대략적인 순서입니다</a:t>
            </a:r>
            <a:r>
              <a:rPr lang="en-US" altLang="ko-KR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479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발표는 기획 배경 </a:t>
            </a:r>
            <a:r>
              <a:rPr lang="en-US" altLang="ko-KR" dirty="0"/>
              <a:t>-&gt; </a:t>
            </a:r>
            <a:r>
              <a:rPr lang="ko-KR" altLang="en-US" dirty="0"/>
              <a:t>기존 유사 프로젝트 </a:t>
            </a:r>
            <a:r>
              <a:rPr lang="en-US" altLang="ko-KR" dirty="0"/>
              <a:t>-&gt; </a:t>
            </a:r>
            <a:r>
              <a:rPr lang="ko-KR" altLang="en-US" dirty="0"/>
              <a:t>본 프로젝트 소개 및 차별성 </a:t>
            </a:r>
            <a:r>
              <a:rPr lang="en-US" altLang="ko-KR" dirty="0"/>
              <a:t>-&gt; </a:t>
            </a:r>
            <a:r>
              <a:rPr lang="ko-KR" altLang="en-US" dirty="0"/>
              <a:t>핵심기능 및 부가기능 </a:t>
            </a:r>
            <a:r>
              <a:rPr lang="en-US" altLang="ko-KR" dirty="0"/>
              <a:t>-&gt; </a:t>
            </a:r>
            <a:r>
              <a:rPr lang="ko-KR" altLang="en-US" dirty="0"/>
              <a:t>프로젝트에 사용된 언어와 프레임워크 </a:t>
            </a:r>
            <a:r>
              <a:rPr lang="en-US" altLang="ko-KR" dirty="0"/>
              <a:t>-&gt; </a:t>
            </a:r>
            <a:r>
              <a:rPr lang="ko-KR" altLang="en-US" dirty="0" err="1"/>
              <a:t>주차별</a:t>
            </a:r>
            <a:r>
              <a:rPr lang="ko-KR" altLang="en-US" dirty="0"/>
              <a:t> 계획 </a:t>
            </a:r>
            <a:r>
              <a:rPr lang="en-US" altLang="ko-KR" dirty="0"/>
              <a:t>-&gt; </a:t>
            </a:r>
            <a:r>
              <a:rPr lang="ko-KR" altLang="en-US" dirty="0"/>
              <a:t>자료 출처 순으로 진행하도록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741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ko-KR" altLang="en-US" dirty="0" err="1"/>
              <a:t>주차별</a:t>
            </a:r>
            <a:r>
              <a:rPr lang="ko-KR" altLang="en-US" dirty="0"/>
              <a:t> 계획입니다</a:t>
            </a:r>
            <a:r>
              <a:rPr lang="en-US" altLang="ko-KR" dirty="0"/>
              <a:t>. </a:t>
            </a:r>
            <a:r>
              <a:rPr lang="ko-KR" altLang="en-US" dirty="0"/>
              <a:t>개략적으로 </a:t>
            </a:r>
            <a:r>
              <a:rPr lang="en-US" altLang="ko-KR" dirty="0"/>
              <a:t>WBS</a:t>
            </a:r>
            <a:r>
              <a:rPr lang="ko-KR" altLang="en-US" dirty="0"/>
              <a:t>를 작성하였습니다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</a:t>
            </a:r>
            <a:r>
              <a:rPr lang="en-US" altLang="ko-KR" dirty="0"/>
              <a:t>1</a:t>
            </a:r>
            <a:r>
              <a:rPr lang="ko-KR" altLang="en-US" dirty="0"/>
              <a:t>학기 목표로는 </a:t>
            </a:r>
            <a:r>
              <a:rPr lang="en-US" altLang="ko-KR" dirty="0"/>
              <a:t>15</a:t>
            </a:r>
            <a:r>
              <a:rPr lang="ko-KR" altLang="en-US" dirty="0"/>
              <a:t>주차에 프로토타입 앱 시현을 목표로 추진하고자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프로젝트 요구사항을 </a:t>
            </a:r>
            <a:r>
              <a:rPr lang="en-US" altLang="ko-KR" dirty="0"/>
              <a:t>7</a:t>
            </a:r>
            <a:r>
              <a:rPr lang="ko-KR" altLang="en-US" dirty="0"/>
              <a:t>주차까지 마무리하고 앱과 </a:t>
            </a:r>
            <a:r>
              <a:rPr lang="ko-KR" altLang="en-US" dirty="0" err="1"/>
              <a:t>서버별</a:t>
            </a:r>
            <a:r>
              <a:rPr lang="ko-KR" altLang="en-US" dirty="0"/>
              <a:t> 업무흐름도를 </a:t>
            </a:r>
            <a:r>
              <a:rPr lang="en-US" altLang="ko-KR" dirty="0"/>
              <a:t>9</a:t>
            </a:r>
            <a:r>
              <a:rPr lang="ko-KR" altLang="en-US" dirty="0"/>
              <a:t>주차까지 작성</a:t>
            </a:r>
            <a:r>
              <a:rPr lang="en-US" altLang="ko-KR" dirty="0"/>
              <a:t>, </a:t>
            </a:r>
            <a:r>
              <a:rPr lang="ko-KR" altLang="en-US" dirty="0"/>
              <a:t>이후 기능별 개발을 진행하여 </a:t>
            </a:r>
            <a:r>
              <a:rPr lang="en-US" altLang="ko-KR" dirty="0"/>
              <a:t>14</a:t>
            </a:r>
            <a:r>
              <a:rPr lang="ko-KR" altLang="en-US" dirty="0"/>
              <a:t>주차까지 통합테스트를 마무리하는 것이 </a:t>
            </a:r>
            <a:r>
              <a:rPr lang="en-US" altLang="ko-KR" dirty="0"/>
              <a:t>1</a:t>
            </a:r>
            <a:r>
              <a:rPr lang="ko-KR" altLang="en-US" dirty="0"/>
              <a:t>학기 목표입니다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학기까지는 부가기능과 본 제품 디자인을 적용하여 프로젝트 완성도를 제고하는 것이 목표입니다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87154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ko-KR" altLang="en-US" dirty="0" err="1"/>
              <a:t>주차별</a:t>
            </a:r>
            <a:r>
              <a:rPr lang="ko-KR" altLang="en-US" dirty="0"/>
              <a:t> 계획입니다</a:t>
            </a:r>
            <a:r>
              <a:rPr lang="en-US" altLang="ko-KR" dirty="0"/>
              <a:t>. </a:t>
            </a:r>
            <a:r>
              <a:rPr lang="ko-KR" altLang="en-US" dirty="0"/>
              <a:t>개략적으로 </a:t>
            </a:r>
            <a:r>
              <a:rPr lang="en-US" altLang="ko-KR" dirty="0"/>
              <a:t>WBS</a:t>
            </a:r>
            <a:r>
              <a:rPr lang="ko-KR" altLang="en-US" dirty="0"/>
              <a:t>를 작성하였습니다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</a:t>
            </a:r>
            <a:r>
              <a:rPr lang="en-US" altLang="ko-KR" dirty="0"/>
              <a:t>1</a:t>
            </a:r>
            <a:r>
              <a:rPr lang="ko-KR" altLang="en-US" dirty="0"/>
              <a:t>학기 목표로는 </a:t>
            </a:r>
            <a:r>
              <a:rPr lang="en-US" altLang="ko-KR" dirty="0"/>
              <a:t>15</a:t>
            </a:r>
            <a:r>
              <a:rPr lang="ko-KR" altLang="en-US" dirty="0"/>
              <a:t>주차에 프로토타입 앱 시현을 목표로 추진하고자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프로젝트 요구사항을 </a:t>
            </a:r>
            <a:r>
              <a:rPr lang="en-US" altLang="ko-KR" dirty="0"/>
              <a:t>7</a:t>
            </a:r>
            <a:r>
              <a:rPr lang="ko-KR" altLang="en-US" dirty="0"/>
              <a:t>주차까지 마무리하고 앱과 서버 별 업무흐름도를 </a:t>
            </a:r>
            <a:r>
              <a:rPr lang="en-US" altLang="ko-KR" dirty="0"/>
              <a:t>9</a:t>
            </a:r>
            <a:r>
              <a:rPr lang="ko-KR" altLang="en-US" dirty="0"/>
              <a:t>주차까지 작성</a:t>
            </a:r>
            <a:r>
              <a:rPr lang="en-US" altLang="ko-KR" dirty="0"/>
              <a:t>, </a:t>
            </a:r>
            <a:r>
              <a:rPr lang="ko-KR" altLang="en-US" dirty="0"/>
              <a:t>이후 기능별 개발을 진행하여 </a:t>
            </a:r>
            <a:r>
              <a:rPr lang="en-US" altLang="ko-KR" dirty="0"/>
              <a:t>14</a:t>
            </a:r>
            <a:r>
              <a:rPr lang="ko-KR" altLang="en-US" dirty="0"/>
              <a:t>주차까지 통합테스트를 마무리하는 것이 </a:t>
            </a:r>
            <a:r>
              <a:rPr lang="en-US" altLang="ko-KR" dirty="0"/>
              <a:t>1</a:t>
            </a:r>
            <a:r>
              <a:rPr lang="ko-KR" altLang="en-US" dirty="0"/>
              <a:t>학기 목표입니다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학기까지는 부가기능과 본 제품 디자인을 적용하여 프로젝트 완성도를 제고하는 것이 목표입니다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94598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부가적으로 </a:t>
            </a:r>
            <a:r>
              <a:rPr lang="en-US" altLang="ko-KR" dirty="0"/>
              <a:t>PPT </a:t>
            </a:r>
            <a:r>
              <a:rPr lang="ko-KR" altLang="en-US" dirty="0"/>
              <a:t>작성 시 사용한 자료 출처들입니다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9604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발표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AFDAA-8198-4301-BF79-48B9BBA85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266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처음으로 말씀드릴 것은 기획 배경입니다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혹시 우리나라 음식물쓰레기 발생 현황에 대해 알고 계십니까</a:t>
            </a:r>
            <a:r>
              <a:rPr lang="en-US" altLang="ko-KR" dirty="0"/>
              <a:t>? </a:t>
            </a:r>
            <a:r>
              <a:rPr lang="ko-KR" altLang="en-US" dirty="0"/>
              <a:t>아마 대부분 모르실 것 같은데요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음식물 쓰레기 관리 시스템 통계에 따르면 </a:t>
            </a:r>
            <a:r>
              <a:rPr lang="en-US" altLang="ko-KR" dirty="0"/>
              <a:t>2017</a:t>
            </a:r>
            <a:r>
              <a:rPr lang="ko-KR" altLang="en-US" dirty="0"/>
              <a:t>년 일평균 </a:t>
            </a:r>
            <a:r>
              <a:rPr lang="en-US" altLang="ko-KR" dirty="0"/>
              <a:t>15,903</a:t>
            </a:r>
            <a:r>
              <a:rPr lang="ko-KR" altLang="en-US" dirty="0"/>
              <a:t>톤이 발생한다고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배출장소로는 많은 분들께서 집단급식소나 대형음식점을 생각 하시겠지만 놀랍게도 </a:t>
            </a:r>
            <a:r>
              <a:rPr lang="en-US" altLang="ko-KR" dirty="0"/>
              <a:t>70%</a:t>
            </a:r>
            <a:r>
              <a:rPr lang="ko-KR" altLang="en-US" dirty="0"/>
              <a:t>정도가 가정 및 소형 음식점에서 발생한다고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AFDAA-8198-4301-BF79-48B9BBA85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532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처음으로 말씀드릴 것은 기획 배경입니다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혹시 우리나라 음식물쓰레기 발생 현황에 대해 알고 계십니까</a:t>
            </a:r>
            <a:r>
              <a:rPr lang="en-US" altLang="ko-KR" dirty="0"/>
              <a:t>? </a:t>
            </a:r>
            <a:r>
              <a:rPr lang="ko-KR" altLang="en-US" dirty="0"/>
              <a:t>아마 대부분 모르실 것 같은데요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음식물 쓰레기 관리 시스템 통계에 따르면 </a:t>
            </a:r>
            <a:r>
              <a:rPr lang="en-US" altLang="ko-KR" dirty="0"/>
              <a:t>2017</a:t>
            </a:r>
            <a:r>
              <a:rPr lang="ko-KR" altLang="en-US" dirty="0"/>
              <a:t>년 일평균 </a:t>
            </a:r>
            <a:r>
              <a:rPr lang="en-US" altLang="ko-KR" dirty="0"/>
              <a:t>15,903</a:t>
            </a:r>
            <a:r>
              <a:rPr lang="ko-KR" altLang="en-US" dirty="0"/>
              <a:t>톤이 발생한다고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배출장소로는 많은 분들께서 집단급식소나 대형음식점을 생각 하시겠지만 놀랍게도 </a:t>
            </a:r>
            <a:r>
              <a:rPr lang="en-US" altLang="ko-KR" dirty="0"/>
              <a:t>70%</a:t>
            </a:r>
            <a:r>
              <a:rPr lang="ko-KR" altLang="en-US" dirty="0"/>
              <a:t>정도가 가정 및 소형 음식점에서 발생한다고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AFDAA-8198-4301-BF79-48B9BBA85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59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전체의 </a:t>
            </a:r>
            <a:r>
              <a:rPr lang="en-US" altLang="ko-KR" dirty="0"/>
              <a:t>43%</a:t>
            </a:r>
            <a:r>
              <a:rPr lang="ko-KR" altLang="en-US" dirty="0"/>
              <a:t>의 음식물 쓰레기가 먹고 남기거나 먹지 않고 보관중에 발생한다고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특히 가정에서는 음식물쓰레기의 </a:t>
            </a:r>
            <a:r>
              <a:rPr lang="en-US" altLang="ko-KR" dirty="0"/>
              <a:t>10%</a:t>
            </a:r>
            <a:r>
              <a:rPr lang="ko-KR" altLang="en-US" dirty="0"/>
              <a:t>는 보관하다가 먹지 못하게 되어 버리는 식재료</a:t>
            </a:r>
            <a:r>
              <a:rPr lang="en-US" altLang="ko-KR" dirty="0"/>
              <a:t>. </a:t>
            </a:r>
            <a:r>
              <a:rPr lang="ko-KR" altLang="en-US" dirty="0"/>
              <a:t>다시 말해</a:t>
            </a:r>
            <a:r>
              <a:rPr lang="en-US" altLang="ko-KR" dirty="0"/>
              <a:t>, </a:t>
            </a:r>
            <a:r>
              <a:rPr lang="ko-KR" altLang="en-US" dirty="0"/>
              <a:t>유통기한이 지나 버려지는 식품이 가정에서만 </a:t>
            </a:r>
            <a:r>
              <a:rPr lang="en-US" altLang="ko-KR" dirty="0"/>
              <a:t>10%</a:t>
            </a:r>
            <a:r>
              <a:rPr lang="ko-KR" altLang="en-US" dirty="0"/>
              <a:t>가 된다는 이야기입니다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이러한 문제점을 보고 이를 해결할 방법을 찾던 중 유통기한이 지나기 전에 알려주는 </a:t>
            </a:r>
            <a:r>
              <a:rPr lang="ko-KR" altLang="en-US" dirty="0" err="1"/>
              <a:t>알리미</a:t>
            </a:r>
            <a:r>
              <a:rPr lang="ko-KR" altLang="en-US" dirty="0"/>
              <a:t> </a:t>
            </a:r>
            <a:r>
              <a:rPr lang="ko-KR" altLang="en-US" dirty="0" err="1"/>
              <a:t>어플에</a:t>
            </a:r>
            <a:r>
              <a:rPr lang="ko-KR" altLang="en-US" dirty="0"/>
              <a:t> 대해 생각을 가지게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7167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기존 유사 프로젝트를 소개 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저희가 찾은 거는 대략 </a:t>
            </a:r>
            <a:r>
              <a:rPr lang="en-US" altLang="ko-KR" dirty="0"/>
              <a:t>6</a:t>
            </a:r>
            <a:r>
              <a:rPr lang="ko-KR" altLang="en-US" dirty="0"/>
              <a:t>가지가 있었는데 그 중 가장 잘 만들어진 </a:t>
            </a:r>
            <a:r>
              <a:rPr lang="en-US" altLang="ko-KR" dirty="0"/>
              <a:t>2</a:t>
            </a:r>
            <a:r>
              <a:rPr lang="ko-KR" altLang="en-US" dirty="0"/>
              <a:t>개를 선정했습니다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</a:t>
            </a:r>
            <a:r>
              <a:rPr lang="en-US" altLang="ko-KR" dirty="0"/>
              <a:t>“</a:t>
            </a:r>
            <a:r>
              <a:rPr lang="ko-KR" altLang="en-US" dirty="0"/>
              <a:t>유통기한 관리</a:t>
            </a:r>
            <a:r>
              <a:rPr lang="en-US" altLang="ko-KR" dirty="0"/>
              <a:t>＂</a:t>
            </a:r>
            <a:r>
              <a:rPr lang="ko-KR" altLang="en-US" dirty="0"/>
              <a:t>라는 어플입니다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어플의 경우 유통기한이 다가옴에 따라 알림이 오게 할 수는 있지만 바코드 스캔을 통해 제품이름 및 사진을 가져오는 기능이 없으며</a:t>
            </a:r>
            <a:r>
              <a:rPr lang="en-US" altLang="ko-KR" dirty="0"/>
              <a:t>, </a:t>
            </a:r>
            <a:r>
              <a:rPr lang="ko-KR" altLang="en-US" dirty="0"/>
              <a:t>특이한 점으로 음식물의 보관 장소에 따른 카테고리가 나뉘어져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582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번째는 </a:t>
            </a:r>
            <a:r>
              <a:rPr lang="en-US" altLang="ko-KR" dirty="0"/>
              <a:t>BEEP</a:t>
            </a:r>
            <a:r>
              <a:rPr lang="ko-KR" altLang="en-US" dirty="0"/>
              <a:t>라는 어플입니다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어플의 경우 바코드 인식을 통해 제품명과 사진을 불러오는 기능과 유통기한이 다가옴에 따라 알림을 주는 방식은 같았으나</a:t>
            </a:r>
            <a:r>
              <a:rPr lang="en-US" altLang="ko-KR" dirty="0"/>
              <a:t>, </a:t>
            </a:r>
            <a:r>
              <a:rPr lang="ko-KR" altLang="en-US" dirty="0"/>
              <a:t>소셜 로그인을 통해 기숙사와 같은 냉장고를 공유하는 상황에서 쓸 수 있는 팀 플레이 기능이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5546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본 프로젝트 소개 및 차별성입니다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본 프로젝트는 바코드를 찍으면 제품명과 사진</a:t>
            </a:r>
            <a:r>
              <a:rPr lang="en-US" altLang="ko-KR" dirty="0"/>
              <a:t>, </a:t>
            </a:r>
            <a:r>
              <a:rPr lang="ko-KR" altLang="en-US" dirty="0"/>
              <a:t>영양정보가 나오며</a:t>
            </a:r>
            <a:r>
              <a:rPr lang="en-US" altLang="ko-KR" dirty="0"/>
              <a:t>, </a:t>
            </a:r>
            <a:r>
              <a:rPr lang="ko-KR" altLang="en-US" dirty="0"/>
              <a:t>유통기한이 다가옴에 따라 알림을 보내거나 사용자가 직접 원하는 날짜에 알람이 오게 하는 기능과</a:t>
            </a:r>
            <a:r>
              <a:rPr lang="en-US" altLang="ko-KR" dirty="0"/>
              <a:t> </a:t>
            </a:r>
            <a:r>
              <a:rPr lang="ko-KR" altLang="en-US" dirty="0"/>
              <a:t>해당 사용자의 성별과 나이대를 입력 받아 </a:t>
            </a:r>
            <a:r>
              <a:rPr lang="en-US" altLang="ko-KR" dirty="0"/>
              <a:t>00</a:t>
            </a:r>
            <a:r>
              <a:rPr lang="ko-KR" altLang="en-US" dirty="0"/>
              <a:t>시 부터 익일 </a:t>
            </a:r>
            <a:r>
              <a:rPr lang="en-US" altLang="ko-KR" dirty="0"/>
              <a:t>00</a:t>
            </a:r>
            <a:r>
              <a:rPr lang="ko-KR" altLang="en-US" dirty="0"/>
              <a:t>시까지 등록한 음식 리스트 중 영양 정보가 바뀌거나 리스트에서 사라진 영양소의 합계를 구해 해당하는 권장 영양소 섭취량과 비교하는 기능입니다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2797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본 프로젝트 소개 및 차별성입니다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본 프로젝트는 바코드를 찍으면 제품명과 사진</a:t>
            </a:r>
            <a:r>
              <a:rPr lang="en-US" altLang="ko-KR" dirty="0"/>
              <a:t>, </a:t>
            </a:r>
            <a:r>
              <a:rPr lang="ko-KR" altLang="en-US" dirty="0"/>
              <a:t>영양정보가 나오며</a:t>
            </a:r>
            <a:r>
              <a:rPr lang="en-US" altLang="ko-KR" dirty="0"/>
              <a:t>, </a:t>
            </a:r>
            <a:r>
              <a:rPr lang="ko-KR" altLang="en-US" dirty="0"/>
              <a:t>유통기한이 다가옴에 따라 알림을 보내거나 사용자가 직접 원하는 날짜에 알람이 오게 하는 기능과</a:t>
            </a:r>
            <a:r>
              <a:rPr lang="en-US" altLang="ko-KR" dirty="0"/>
              <a:t> </a:t>
            </a:r>
            <a:r>
              <a:rPr lang="ko-KR" altLang="en-US" dirty="0"/>
              <a:t>해당 사용자의 성별과 나이대를 입력 받아 </a:t>
            </a:r>
            <a:r>
              <a:rPr lang="en-US" altLang="ko-KR" dirty="0"/>
              <a:t>00</a:t>
            </a:r>
            <a:r>
              <a:rPr lang="ko-KR" altLang="en-US" dirty="0"/>
              <a:t>시 부터 익일 </a:t>
            </a:r>
            <a:r>
              <a:rPr lang="en-US" altLang="ko-KR" dirty="0"/>
              <a:t>00</a:t>
            </a:r>
            <a:r>
              <a:rPr lang="ko-KR" altLang="en-US" dirty="0"/>
              <a:t>시까지 등록한 음식 리스트 중 영양 정보가 바뀌거나 리스트에서 사라진 영양소의 합계를 구해 해당하는 권장 영양소 섭취량과 비교하는 기능입니다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5423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9765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8CA755A-427D-4F18-9A84-FC470D2C45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24650" y="0"/>
            <a:ext cx="5467350" cy="6858000"/>
          </a:xfrm>
          <a:custGeom>
            <a:avLst/>
            <a:gdLst>
              <a:gd name="connsiteX0" fmla="*/ 0 w 4457700"/>
              <a:gd name="connsiteY0" fmla="*/ 0 h 6858000"/>
              <a:gd name="connsiteX1" fmla="*/ 4457700 w 4457700"/>
              <a:gd name="connsiteY1" fmla="*/ 0 h 6858000"/>
              <a:gd name="connsiteX2" fmla="*/ 4457700 w 4457700"/>
              <a:gd name="connsiteY2" fmla="*/ 6858000 h 6858000"/>
              <a:gd name="connsiteX3" fmla="*/ 0 w 44577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7700" h="6858000">
                <a:moveTo>
                  <a:pt x="0" y="0"/>
                </a:moveTo>
                <a:lnTo>
                  <a:pt x="4457700" y="0"/>
                </a:lnTo>
                <a:lnTo>
                  <a:pt x="44577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314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61FCC8D-3C66-4061-B242-D4CC0CA88A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7886" y="-4983"/>
            <a:ext cx="4006652" cy="6891116"/>
          </a:xfrm>
          <a:custGeom>
            <a:avLst/>
            <a:gdLst>
              <a:gd name="connsiteX0" fmla="*/ 2296872 w 4006652"/>
              <a:gd name="connsiteY0" fmla="*/ 3528939 h 6891116"/>
              <a:gd name="connsiteX1" fmla="*/ 3544677 w 4006652"/>
              <a:gd name="connsiteY1" fmla="*/ 6891116 h 6891116"/>
              <a:gd name="connsiteX2" fmla="*/ 1485167 w 4006652"/>
              <a:gd name="connsiteY2" fmla="*/ 6877049 h 6891116"/>
              <a:gd name="connsiteX3" fmla="*/ 1036317 w 4006652"/>
              <a:gd name="connsiteY3" fmla="*/ 0 h 6891116"/>
              <a:gd name="connsiteX4" fmla="*/ 2380171 w 4006652"/>
              <a:gd name="connsiteY4" fmla="*/ 14067 h 6891116"/>
              <a:gd name="connsiteX5" fmla="*/ 2515023 w 4006652"/>
              <a:gd name="connsiteY5" fmla="*/ 582787 h 6891116"/>
              <a:gd name="connsiteX6" fmla="*/ 2747889 w 4006652"/>
              <a:gd name="connsiteY6" fmla="*/ 0 h 6891116"/>
              <a:gd name="connsiteX7" fmla="*/ 2970335 w 4006652"/>
              <a:gd name="connsiteY7" fmla="*/ 3516 h 6891116"/>
              <a:gd name="connsiteX8" fmla="*/ 2674002 w 4006652"/>
              <a:gd name="connsiteY8" fmla="*/ 1253260 h 6891116"/>
              <a:gd name="connsiteX9" fmla="*/ 4006652 w 4006652"/>
              <a:gd name="connsiteY9" fmla="*/ 6873533 h 6891116"/>
              <a:gd name="connsiteX10" fmla="*/ 3784206 w 4006652"/>
              <a:gd name="connsiteY10" fmla="*/ 6877049 h 6891116"/>
              <a:gd name="connsiteX11" fmla="*/ 2250594 w 4006652"/>
              <a:gd name="connsiteY11" fmla="*/ 3038929 h 6891116"/>
              <a:gd name="connsiteX12" fmla="*/ 1343854 w 4006652"/>
              <a:gd name="connsiteY12" fmla="*/ 6862982 h 6891116"/>
              <a:gd name="connsiteX13" fmla="*/ 0 w 4006652"/>
              <a:gd name="connsiteY13" fmla="*/ 6877049 h 6891116"/>
              <a:gd name="connsiteX14" fmla="*/ 1892103 w 4006652"/>
              <a:gd name="connsiteY14" fmla="*/ 2141747 h 689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06652" h="6891116">
                <a:moveTo>
                  <a:pt x="2296872" y="3528939"/>
                </a:moveTo>
                <a:lnTo>
                  <a:pt x="3544677" y="6891116"/>
                </a:lnTo>
                <a:lnTo>
                  <a:pt x="1485167" y="6877049"/>
                </a:lnTo>
                <a:close/>
                <a:moveTo>
                  <a:pt x="1036317" y="0"/>
                </a:moveTo>
                <a:lnTo>
                  <a:pt x="2380171" y="14067"/>
                </a:lnTo>
                <a:lnTo>
                  <a:pt x="2515023" y="582787"/>
                </a:lnTo>
                <a:lnTo>
                  <a:pt x="2747889" y="0"/>
                </a:lnTo>
                <a:lnTo>
                  <a:pt x="2970335" y="3516"/>
                </a:lnTo>
                <a:lnTo>
                  <a:pt x="2674002" y="1253260"/>
                </a:lnTo>
                <a:lnTo>
                  <a:pt x="4006652" y="6873533"/>
                </a:lnTo>
                <a:lnTo>
                  <a:pt x="3784206" y="6877049"/>
                </a:lnTo>
                <a:lnTo>
                  <a:pt x="2250594" y="3038929"/>
                </a:lnTo>
                <a:lnTo>
                  <a:pt x="1343854" y="6862982"/>
                </a:lnTo>
                <a:lnTo>
                  <a:pt x="0" y="6877049"/>
                </a:lnTo>
                <a:lnTo>
                  <a:pt x="1892103" y="21417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B6B0033-0F47-463D-A3EB-14B6B1CA724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9049" y="337245"/>
            <a:ext cx="1371922" cy="3232870"/>
          </a:xfrm>
          <a:custGeom>
            <a:avLst/>
            <a:gdLst>
              <a:gd name="connsiteX0" fmla="*/ 25708 w 1371922"/>
              <a:gd name="connsiteY0" fmla="*/ 0 h 3232870"/>
              <a:gd name="connsiteX1" fmla="*/ 1371922 w 1371922"/>
              <a:gd name="connsiteY1" fmla="*/ 1307691 h 3232870"/>
              <a:gd name="connsiteX2" fmla="*/ 0 w 1371922"/>
              <a:gd name="connsiteY2" fmla="*/ 3232870 h 3232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922" h="3232870">
                <a:moveTo>
                  <a:pt x="25708" y="0"/>
                </a:moveTo>
                <a:lnTo>
                  <a:pt x="1371922" y="1307691"/>
                </a:lnTo>
                <a:lnTo>
                  <a:pt x="0" y="32328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404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9EAFE91-F68F-447F-BBA0-08F6F0ADCD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1539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975C871-F18D-49B6-96E8-E7DF456BD4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58972" y="2778369"/>
            <a:ext cx="1674056" cy="1674056"/>
          </a:xfrm>
          <a:custGeom>
            <a:avLst/>
            <a:gdLst>
              <a:gd name="connsiteX0" fmla="*/ 837028 w 1674056"/>
              <a:gd name="connsiteY0" fmla="*/ 0 h 1674056"/>
              <a:gd name="connsiteX1" fmla="*/ 1674056 w 1674056"/>
              <a:gd name="connsiteY1" fmla="*/ 837028 h 1674056"/>
              <a:gd name="connsiteX2" fmla="*/ 837028 w 1674056"/>
              <a:gd name="connsiteY2" fmla="*/ 1674056 h 1674056"/>
              <a:gd name="connsiteX3" fmla="*/ 0 w 1674056"/>
              <a:gd name="connsiteY3" fmla="*/ 837028 h 1674056"/>
              <a:gd name="connsiteX4" fmla="*/ 837028 w 1674056"/>
              <a:gd name="connsiteY4" fmla="*/ 0 h 167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4056" h="1674056">
                <a:moveTo>
                  <a:pt x="837028" y="0"/>
                </a:moveTo>
                <a:cubicBezTo>
                  <a:pt x="1299306" y="0"/>
                  <a:pt x="1674056" y="374750"/>
                  <a:pt x="1674056" y="837028"/>
                </a:cubicBezTo>
                <a:cubicBezTo>
                  <a:pt x="1674056" y="1299306"/>
                  <a:pt x="1299306" y="1674056"/>
                  <a:pt x="837028" y="1674056"/>
                </a:cubicBezTo>
                <a:cubicBezTo>
                  <a:pt x="374750" y="1674056"/>
                  <a:pt x="0" y="1299306"/>
                  <a:pt x="0" y="837028"/>
                </a:cubicBezTo>
                <a:cubicBezTo>
                  <a:pt x="0" y="374750"/>
                  <a:pt x="374750" y="0"/>
                  <a:pt x="8370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8066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E15ED81-E9E1-49B0-B10E-76C0B21C1D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5865" y="1356689"/>
            <a:ext cx="4972948" cy="4735172"/>
          </a:xfrm>
          <a:custGeom>
            <a:avLst/>
            <a:gdLst>
              <a:gd name="connsiteX0" fmla="*/ 1215370 w 4972948"/>
              <a:gd name="connsiteY0" fmla="*/ 0 h 4735172"/>
              <a:gd name="connsiteX1" fmla="*/ 4972948 w 4972948"/>
              <a:gd name="connsiteY1" fmla="*/ 4735172 h 4735172"/>
              <a:gd name="connsiteX2" fmla="*/ 0 w 4972948"/>
              <a:gd name="connsiteY2" fmla="*/ 3471292 h 473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2948" h="4735172">
                <a:moveTo>
                  <a:pt x="1215370" y="0"/>
                </a:moveTo>
                <a:lnTo>
                  <a:pt x="4972948" y="4735172"/>
                </a:lnTo>
                <a:lnTo>
                  <a:pt x="0" y="347129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87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F65C74D-F696-4A43-A0CB-B31F1533C1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881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548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3D612E1-FAC0-424E-8F62-9072A2A51129}"/>
              </a:ext>
            </a:extLst>
          </p:cNvPr>
          <p:cNvSpPr/>
          <p:nvPr userDrawn="1"/>
        </p:nvSpPr>
        <p:spPr>
          <a:xfrm>
            <a:off x="2446986" y="0"/>
            <a:ext cx="4881093" cy="4400550"/>
          </a:xfrm>
          <a:prstGeom prst="rect">
            <a:avLst/>
          </a:prstGeom>
          <a:gradFill flip="none" rotWithShape="1">
            <a:gsLst>
              <a:gs pos="0">
                <a:srgbClr val="20537F"/>
              </a:gs>
              <a:gs pos="50000">
                <a:srgbClr val="2C7D88"/>
              </a:gs>
              <a:gs pos="100000">
                <a:srgbClr val="3DB692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AD10884-2F4F-4281-9AB0-098B5534EFB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19111" y="1198846"/>
            <a:ext cx="3223821" cy="2213529"/>
          </a:xfrm>
          <a:custGeom>
            <a:avLst/>
            <a:gdLst>
              <a:gd name="connsiteX0" fmla="*/ 0 w 3223821"/>
              <a:gd name="connsiteY0" fmla="*/ 0 h 2213529"/>
              <a:gd name="connsiteX1" fmla="*/ 431463 w 3223821"/>
              <a:gd name="connsiteY1" fmla="*/ 0 h 2213529"/>
              <a:gd name="connsiteX2" fmla="*/ 543127 w 3223821"/>
              <a:gd name="connsiteY2" fmla="*/ 30385 h 2213529"/>
              <a:gd name="connsiteX3" fmla="*/ 601618 w 3223821"/>
              <a:gd name="connsiteY3" fmla="*/ 110904 h 2213529"/>
              <a:gd name="connsiteX4" fmla="*/ 905465 w 3223821"/>
              <a:gd name="connsiteY4" fmla="*/ 1265525 h 2213529"/>
              <a:gd name="connsiteX5" fmla="*/ 935850 w 3223821"/>
              <a:gd name="connsiteY5" fmla="*/ 1385545 h 2213529"/>
              <a:gd name="connsiteX6" fmla="*/ 958639 w 3223821"/>
              <a:gd name="connsiteY6" fmla="*/ 1519238 h 2213529"/>
              <a:gd name="connsiteX7" fmla="*/ 992062 w 3223821"/>
              <a:gd name="connsiteY7" fmla="*/ 1384785 h 2213529"/>
              <a:gd name="connsiteX8" fmla="*/ 1027004 w 3223821"/>
              <a:gd name="connsiteY8" fmla="*/ 1265525 h 2213529"/>
              <a:gd name="connsiteX9" fmla="*/ 1385544 w 3223821"/>
              <a:gd name="connsiteY9" fmla="*/ 110904 h 2213529"/>
              <a:gd name="connsiteX10" fmla="*/ 1444035 w 3223821"/>
              <a:gd name="connsiteY10" fmla="*/ 34183 h 2213529"/>
              <a:gd name="connsiteX11" fmla="*/ 1552660 w 3223821"/>
              <a:gd name="connsiteY11" fmla="*/ 0 h 2213529"/>
              <a:gd name="connsiteX12" fmla="*/ 1704584 w 3223821"/>
              <a:gd name="connsiteY12" fmla="*/ 0 h 2213529"/>
              <a:gd name="connsiteX13" fmla="*/ 1814729 w 3223821"/>
              <a:gd name="connsiteY13" fmla="*/ 29625 h 2213529"/>
              <a:gd name="connsiteX14" fmla="*/ 1874739 w 3223821"/>
              <a:gd name="connsiteY14" fmla="*/ 110904 h 2213529"/>
              <a:gd name="connsiteX15" fmla="*/ 2230240 w 3223821"/>
              <a:gd name="connsiteY15" fmla="*/ 1265525 h 2213529"/>
              <a:gd name="connsiteX16" fmla="*/ 2265183 w 3223821"/>
              <a:gd name="connsiteY16" fmla="*/ 1378708 h 2213529"/>
              <a:gd name="connsiteX17" fmla="*/ 2297087 w 3223821"/>
              <a:gd name="connsiteY17" fmla="*/ 1507084 h 2213529"/>
              <a:gd name="connsiteX18" fmla="*/ 2322154 w 3223821"/>
              <a:gd name="connsiteY18" fmla="*/ 1379468 h 2213529"/>
              <a:gd name="connsiteX19" fmla="*/ 2348741 w 3223821"/>
              <a:gd name="connsiteY19" fmla="*/ 1265525 h 2213529"/>
              <a:gd name="connsiteX20" fmla="*/ 2652588 w 3223821"/>
              <a:gd name="connsiteY20" fmla="*/ 110904 h 2213529"/>
              <a:gd name="connsiteX21" fmla="*/ 2710319 w 3223821"/>
              <a:gd name="connsiteY21" fmla="*/ 33423 h 2213529"/>
              <a:gd name="connsiteX22" fmla="*/ 2819704 w 3223821"/>
              <a:gd name="connsiteY22" fmla="*/ 0 h 2213529"/>
              <a:gd name="connsiteX23" fmla="*/ 3223821 w 3223821"/>
              <a:gd name="connsiteY23" fmla="*/ 0 h 2213529"/>
              <a:gd name="connsiteX24" fmla="*/ 2540165 w 3223821"/>
              <a:gd name="connsiteY24" fmla="*/ 2213529 h 2213529"/>
              <a:gd name="connsiteX25" fmla="*/ 2075278 w 3223821"/>
              <a:gd name="connsiteY25" fmla="*/ 2213529 h 2213529"/>
              <a:gd name="connsiteX26" fmla="*/ 1659007 w 3223821"/>
              <a:gd name="connsiteY26" fmla="*/ 841658 h 2213529"/>
              <a:gd name="connsiteX27" fmla="*/ 1636978 w 3223821"/>
              <a:gd name="connsiteY27" fmla="*/ 771773 h 2213529"/>
              <a:gd name="connsiteX28" fmla="*/ 1614949 w 3223821"/>
              <a:gd name="connsiteY28" fmla="*/ 691253 h 2213529"/>
              <a:gd name="connsiteX29" fmla="*/ 1592920 w 3223821"/>
              <a:gd name="connsiteY29" fmla="*/ 771773 h 2213529"/>
              <a:gd name="connsiteX30" fmla="*/ 1570891 w 3223821"/>
              <a:gd name="connsiteY30" fmla="*/ 841658 h 2213529"/>
              <a:gd name="connsiteX31" fmla="*/ 1148543 w 3223821"/>
              <a:gd name="connsiteY31" fmla="*/ 2213529 h 2213529"/>
              <a:gd name="connsiteX32" fmla="*/ 683656 w 3223821"/>
              <a:gd name="connsiteY32" fmla="*/ 2213529 h 221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223821" h="2213529">
                <a:moveTo>
                  <a:pt x="0" y="0"/>
                </a:moveTo>
                <a:lnTo>
                  <a:pt x="431463" y="0"/>
                </a:lnTo>
                <a:cubicBezTo>
                  <a:pt x="476027" y="0"/>
                  <a:pt x="513249" y="10128"/>
                  <a:pt x="543127" y="30385"/>
                </a:cubicBezTo>
                <a:cubicBezTo>
                  <a:pt x="573005" y="50641"/>
                  <a:pt x="592502" y="77481"/>
                  <a:pt x="601618" y="110904"/>
                </a:cubicBezTo>
                <a:lnTo>
                  <a:pt x="905465" y="1265525"/>
                </a:lnTo>
                <a:cubicBezTo>
                  <a:pt x="915593" y="1302999"/>
                  <a:pt x="925722" y="1343006"/>
                  <a:pt x="935850" y="1385545"/>
                </a:cubicBezTo>
                <a:cubicBezTo>
                  <a:pt x="945978" y="1428083"/>
                  <a:pt x="953574" y="1472648"/>
                  <a:pt x="958639" y="1519238"/>
                </a:cubicBezTo>
                <a:cubicBezTo>
                  <a:pt x="968767" y="1471635"/>
                  <a:pt x="979908" y="1426817"/>
                  <a:pt x="992062" y="1384785"/>
                </a:cubicBezTo>
                <a:cubicBezTo>
                  <a:pt x="1004216" y="1342753"/>
                  <a:pt x="1015863" y="1302999"/>
                  <a:pt x="1027004" y="1265525"/>
                </a:cubicBezTo>
                <a:lnTo>
                  <a:pt x="1385544" y="110904"/>
                </a:lnTo>
                <a:cubicBezTo>
                  <a:pt x="1394660" y="82545"/>
                  <a:pt x="1414156" y="56972"/>
                  <a:pt x="1444035" y="34183"/>
                </a:cubicBezTo>
                <a:cubicBezTo>
                  <a:pt x="1473913" y="11394"/>
                  <a:pt x="1510122" y="0"/>
                  <a:pt x="1552660" y="0"/>
                </a:cubicBezTo>
                <a:lnTo>
                  <a:pt x="1704584" y="0"/>
                </a:lnTo>
                <a:cubicBezTo>
                  <a:pt x="1749148" y="0"/>
                  <a:pt x="1785863" y="9875"/>
                  <a:pt x="1814729" y="29625"/>
                </a:cubicBezTo>
                <a:cubicBezTo>
                  <a:pt x="1843594" y="49375"/>
                  <a:pt x="1863598" y="76468"/>
                  <a:pt x="1874739" y="110904"/>
                </a:cubicBezTo>
                <a:lnTo>
                  <a:pt x="2230240" y="1265525"/>
                </a:lnTo>
                <a:cubicBezTo>
                  <a:pt x="2241381" y="1300974"/>
                  <a:pt x="2253029" y="1338702"/>
                  <a:pt x="2265183" y="1378708"/>
                </a:cubicBezTo>
                <a:cubicBezTo>
                  <a:pt x="2277337" y="1418715"/>
                  <a:pt x="2287971" y="1461507"/>
                  <a:pt x="2297087" y="1507084"/>
                </a:cubicBezTo>
                <a:cubicBezTo>
                  <a:pt x="2305189" y="1462519"/>
                  <a:pt x="2313545" y="1419981"/>
                  <a:pt x="2322154" y="1379468"/>
                </a:cubicBezTo>
                <a:cubicBezTo>
                  <a:pt x="2330763" y="1338955"/>
                  <a:pt x="2339625" y="1300974"/>
                  <a:pt x="2348741" y="1265525"/>
                </a:cubicBezTo>
                <a:lnTo>
                  <a:pt x="2652588" y="110904"/>
                </a:lnTo>
                <a:cubicBezTo>
                  <a:pt x="2660691" y="81532"/>
                  <a:pt x="2679935" y="55706"/>
                  <a:pt x="2710319" y="33423"/>
                </a:cubicBezTo>
                <a:cubicBezTo>
                  <a:pt x="2740704" y="11141"/>
                  <a:pt x="2777166" y="0"/>
                  <a:pt x="2819704" y="0"/>
                </a:cubicBezTo>
                <a:lnTo>
                  <a:pt x="3223821" y="0"/>
                </a:lnTo>
                <a:lnTo>
                  <a:pt x="2540165" y="2213529"/>
                </a:lnTo>
                <a:lnTo>
                  <a:pt x="2075278" y="2213529"/>
                </a:lnTo>
                <a:lnTo>
                  <a:pt x="1659007" y="841658"/>
                </a:lnTo>
                <a:cubicBezTo>
                  <a:pt x="1651917" y="820388"/>
                  <a:pt x="1644574" y="797093"/>
                  <a:pt x="1636978" y="771773"/>
                </a:cubicBezTo>
                <a:cubicBezTo>
                  <a:pt x="1629382" y="746452"/>
                  <a:pt x="1622039" y="719612"/>
                  <a:pt x="1614949" y="691253"/>
                </a:cubicBezTo>
                <a:cubicBezTo>
                  <a:pt x="1607859" y="719612"/>
                  <a:pt x="1600516" y="746452"/>
                  <a:pt x="1592920" y="771773"/>
                </a:cubicBezTo>
                <a:cubicBezTo>
                  <a:pt x="1585324" y="797093"/>
                  <a:pt x="1577981" y="820388"/>
                  <a:pt x="1570891" y="841658"/>
                </a:cubicBezTo>
                <a:lnTo>
                  <a:pt x="1148543" y="2213529"/>
                </a:lnTo>
                <a:lnTo>
                  <a:pt x="683656" y="22135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692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4887FF-4DA0-413E-8373-F398DE0DD385}"/>
              </a:ext>
            </a:extLst>
          </p:cNvPr>
          <p:cNvSpPr/>
          <p:nvPr userDrawn="1"/>
        </p:nvSpPr>
        <p:spPr>
          <a:xfrm>
            <a:off x="0" y="0"/>
            <a:ext cx="6096000" cy="4400550"/>
          </a:xfrm>
          <a:prstGeom prst="rect">
            <a:avLst/>
          </a:prstGeom>
          <a:gradFill flip="none" rotWithShape="1">
            <a:gsLst>
              <a:gs pos="0">
                <a:srgbClr val="20537F"/>
              </a:gs>
              <a:gs pos="50000">
                <a:srgbClr val="2C7D88"/>
              </a:gs>
              <a:gs pos="100000">
                <a:srgbClr val="3DB692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4D72F27E-9450-457A-8799-D5FEDA13A8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41288" y="1127516"/>
            <a:ext cx="1671189" cy="2434834"/>
          </a:xfrm>
          <a:custGeom>
            <a:avLst/>
            <a:gdLst/>
            <a:ahLst/>
            <a:cxnLst/>
            <a:rect l="l" t="t" r="r" b="b"/>
            <a:pathLst>
              <a:path w="1075668" h="1567191">
                <a:moveTo>
                  <a:pt x="585197" y="0"/>
                </a:moveTo>
                <a:cubicBezTo>
                  <a:pt x="632210" y="0"/>
                  <a:pt x="677994" y="3684"/>
                  <a:pt x="722550" y="11052"/>
                </a:cubicBezTo>
                <a:cubicBezTo>
                  <a:pt x="767107" y="18419"/>
                  <a:pt x="809383" y="29295"/>
                  <a:pt x="849378" y="43679"/>
                </a:cubicBezTo>
                <a:cubicBezTo>
                  <a:pt x="889374" y="58064"/>
                  <a:pt x="926738" y="75255"/>
                  <a:pt x="961471" y="95253"/>
                </a:cubicBezTo>
                <a:cubicBezTo>
                  <a:pt x="996204" y="115250"/>
                  <a:pt x="1027253" y="137879"/>
                  <a:pt x="1054618" y="163140"/>
                </a:cubicBezTo>
                <a:lnTo>
                  <a:pt x="966207" y="328384"/>
                </a:lnTo>
                <a:cubicBezTo>
                  <a:pt x="955682" y="345224"/>
                  <a:pt x="944631" y="357854"/>
                  <a:pt x="933053" y="366275"/>
                </a:cubicBezTo>
                <a:cubicBezTo>
                  <a:pt x="921475" y="374695"/>
                  <a:pt x="906565" y="378905"/>
                  <a:pt x="888321" y="378905"/>
                </a:cubicBezTo>
                <a:cubicBezTo>
                  <a:pt x="872183" y="378905"/>
                  <a:pt x="854816" y="373818"/>
                  <a:pt x="836222" y="363643"/>
                </a:cubicBezTo>
                <a:cubicBezTo>
                  <a:pt x="817627" y="353469"/>
                  <a:pt x="796577" y="342067"/>
                  <a:pt x="773071" y="329437"/>
                </a:cubicBezTo>
                <a:cubicBezTo>
                  <a:pt x="749565" y="316807"/>
                  <a:pt x="722726" y="305404"/>
                  <a:pt x="692554" y="295230"/>
                </a:cubicBezTo>
                <a:cubicBezTo>
                  <a:pt x="662382" y="285056"/>
                  <a:pt x="628000" y="279968"/>
                  <a:pt x="589407" y="279968"/>
                </a:cubicBezTo>
                <a:cubicBezTo>
                  <a:pt x="522748" y="279968"/>
                  <a:pt x="473105" y="294178"/>
                  <a:pt x="440477" y="322595"/>
                </a:cubicBezTo>
                <a:cubicBezTo>
                  <a:pt x="407849" y="351013"/>
                  <a:pt x="391535" y="389430"/>
                  <a:pt x="391535" y="437845"/>
                </a:cubicBezTo>
                <a:cubicBezTo>
                  <a:pt x="391535" y="468719"/>
                  <a:pt x="401359" y="494330"/>
                  <a:pt x="421005" y="514679"/>
                </a:cubicBezTo>
                <a:cubicBezTo>
                  <a:pt x="440652" y="535027"/>
                  <a:pt x="466439" y="552569"/>
                  <a:pt x="498365" y="567304"/>
                </a:cubicBezTo>
                <a:cubicBezTo>
                  <a:pt x="530291" y="582040"/>
                  <a:pt x="566778" y="595547"/>
                  <a:pt x="607826" y="607826"/>
                </a:cubicBezTo>
                <a:cubicBezTo>
                  <a:pt x="648874" y="620105"/>
                  <a:pt x="690799" y="633788"/>
                  <a:pt x="733602" y="648874"/>
                </a:cubicBezTo>
                <a:cubicBezTo>
                  <a:pt x="776404" y="663960"/>
                  <a:pt x="818329" y="681677"/>
                  <a:pt x="859377" y="702026"/>
                </a:cubicBezTo>
                <a:cubicBezTo>
                  <a:pt x="900425" y="722375"/>
                  <a:pt x="936912" y="748337"/>
                  <a:pt x="968838" y="779912"/>
                </a:cubicBezTo>
                <a:cubicBezTo>
                  <a:pt x="1000764" y="811487"/>
                  <a:pt x="1026551" y="849904"/>
                  <a:pt x="1046198" y="895162"/>
                </a:cubicBezTo>
                <a:cubicBezTo>
                  <a:pt x="1065845" y="940420"/>
                  <a:pt x="1075668" y="994975"/>
                  <a:pt x="1075668" y="1058828"/>
                </a:cubicBezTo>
                <a:cubicBezTo>
                  <a:pt x="1075668" y="1129697"/>
                  <a:pt x="1063389" y="1196005"/>
                  <a:pt x="1038830" y="1257753"/>
                </a:cubicBezTo>
                <a:cubicBezTo>
                  <a:pt x="1014272" y="1319500"/>
                  <a:pt x="978662" y="1373354"/>
                  <a:pt x="932000" y="1419313"/>
                </a:cubicBezTo>
                <a:cubicBezTo>
                  <a:pt x="885339" y="1465273"/>
                  <a:pt x="827802" y="1501409"/>
                  <a:pt x="759388" y="1527722"/>
                </a:cubicBezTo>
                <a:cubicBezTo>
                  <a:pt x="690975" y="1554035"/>
                  <a:pt x="613264" y="1567191"/>
                  <a:pt x="526257" y="1567191"/>
                </a:cubicBezTo>
                <a:cubicBezTo>
                  <a:pt x="478543" y="1567191"/>
                  <a:pt x="429952" y="1562280"/>
                  <a:pt x="380484" y="1552456"/>
                </a:cubicBezTo>
                <a:cubicBezTo>
                  <a:pt x="331016" y="1542633"/>
                  <a:pt x="283126" y="1528775"/>
                  <a:pt x="236816" y="1510882"/>
                </a:cubicBezTo>
                <a:cubicBezTo>
                  <a:pt x="190505" y="1492989"/>
                  <a:pt x="147001" y="1471764"/>
                  <a:pt x="106304" y="1447205"/>
                </a:cubicBezTo>
                <a:cubicBezTo>
                  <a:pt x="65607" y="1422646"/>
                  <a:pt x="30172" y="1395281"/>
                  <a:pt x="0" y="1365109"/>
                </a:cubicBezTo>
                <a:lnTo>
                  <a:pt x="105252" y="1198812"/>
                </a:lnTo>
                <a:cubicBezTo>
                  <a:pt x="113672" y="1186884"/>
                  <a:pt x="124723" y="1176885"/>
                  <a:pt x="138406" y="1168815"/>
                </a:cubicBezTo>
                <a:cubicBezTo>
                  <a:pt x="152088" y="1160746"/>
                  <a:pt x="166999" y="1156712"/>
                  <a:pt x="183138" y="1156712"/>
                </a:cubicBezTo>
                <a:cubicBezTo>
                  <a:pt x="204188" y="1156712"/>
                  <a:pt x="225414" y="1163377"/>
                  <a:pt x="246815" y="1176709"/>
                </a:cubicBezTo>
                <a:cubicBezTo>
                  <a:pt x="268216" y="1190041"/>
                  <a:pt x="292423" y="1204776"/>
                  <a:pt x="319438" y="1220915"/>
                </a:cubicBezTo>
                <a:cubicBezTo>
                  <a:pt x="346452" y="1237053"/>
                  <a:pt x="377502" y="1251788"/>
                  <a:pt x="412585" y="1265120"/>
                </a:cubicBezTo>
                <a:cubicBezTo>
                  <a:pt x="447669" y="1278452"/>
                  <a:pt x="489068" y="1285118"/>
                  <a:pt x="536782" y="1285118"/>
                </a:cubicBezTo>
                <a:cubicBezTo>
                  <a:pt x="601336" y="1285118"/>
                  <a:pt x="651506" y="1270909"/>
                  <a:pt x="687291" y="1242491"/>
                </a:cubicBezTo>
                <a:cubicBezTo>
                  <a:pt x="723077" y="1214073"/>
                  <a:pt x="740969" y="1168991"/>
                  <a:pt x="740969" y="1107243"/>
                </a:cubicBezTo>
                <a:cubicBezTo>
                  <a:pt x="740969" y="1071458"/>
                  <a:pt x="731146" y="1042338"/>
                  <a:pt x="711499" y="1019885"/>
                </a:cubicBezTo>
                <a:cubicBezTo>
                  <a:pt x="691852" y="997431"/>
                  <a:pt x="666065" y="978837"/>
                  <a:pt x="634139" y="964102"/>
                </a:cubicBezTo>
                <a:cubicBezTo>
                  <a:pt x="602213" y="949366"/>
                  <a:pt x="565901" y="936386"/>
                  <a:pt x="525204" y="925159"/>
                </a:cubicBezTo>
                <a:cubicBezTo>
                  <a:pt x="484507" y="913932"/>
                  <a:pt x="442757" y="901477"/>
                  <a:pt x="399955" y="887794"/>
                </a:cubicBezTo>
                <a:cubicBezTo>
                  <a:pt x="357153" y="874112"/>
                  <a:pt x="315403" y="857272"/>
                  <a:pt x="274706" y="837274"/>
                </a:cubicBezTo>
                <a:cubicBezTo>
                  <a:pt x="234009" y="817276"/>
                  <a:pt x="197697" y="790963"/>
                  <a:pt x="165771" y="758335"/>
                </a:cubicBezTo>
                <a:cubicBezTo>
                  <a:pt x="133845" y="725708"/>
                  <a:pt x="108058" y="685010"/>
                  <a:pt x="88411" y="636244"/>
                </a:cubicBezTo>
                <a:cubicBezTo>
                  <a:pt x="68765" y="587478"/>
                  <a:pt x="58941" y="527309"/>
                  <a:pt x="58941" y="455738"/>
                </a:cubicBezTo>
                <a:cubicBezTo>
                  <a:pt x="58941" y="398201"/>
                  <a:pt x="70519" y="342067"/>
                  <a:pt x="93674" y="287336"/>
                </a:cubicBezTo>
                <a:cubicBezTo>
                  <a:pt x="116829" y="232606"/>
                  <a:pt x="150861" y="183839"/>
                  <a:pt x="195768" y="141037"/>
                </a:cubicBezTo>
                <a:cubicBezTo>
                  <a:pt x="240675" y="98235"/>
                  <a:pt x="295756" y="64028"/>
                  <a:pt x="361012" y="38417"/>
                </a:cubicBezTo>
                <a:cubicBezTo>
                  <a:pt x="426268" y="12806"/>
                  <a:pt x="500996" y="0"/>
                  <a:pt x="5851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28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1DC0CC6-D7FB-435E-83B1-31076EAF54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066799"/>
            <a:ext cx="12192001" cy="3448051"/>
          </a:xfrm>
          <a:custGeom>
            <a:avLst/>
            <a:gdLst>
              <a:gd name="connsiteX0" fmla="*/ 0 w 12192001"/>
              <a:gd name="connsiteY0" fmla="*/ 0 h 3448051"/>
              <a:gd name="connsiteX1" fmla="*/ 12192001 w 12192001"/>
              <a:gd name="connsiteY1" fmla="*/ 0 h 3448051"/>
              <a:gd name="connsiteX2" fmla="*/ 12192001 w 12192001"/>
              <a:gd name="connsiteY2" fmla="*/ 3448051 h 3448051"/>
              <a:gd name="connsiteX3" fmla="*/ 0 w 12192001"/>
              <a:gd name="connsiteY3" fmla="*/ 3448051 h 3448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3448051">
                <a:moveTo>
                  <a:pt x="0" y="0"/>
                </a:moveTo>
                <a:lnTo>
                  <a:pt x="12192001" y="0"/>
                </a:lnTo>
                <a:lnTo>
                  <a:pt x="12192001" y="3448051"/>
                </a:lnTo>
                <a:lnTo>
                  <a:pt x="0" y="34480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071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EFC47DB-40E8-44E6-BE18-DF6C657F43BF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 flip="none" rotWithShape="1">
            <a:gsLst>
              <a:gs pos="0">
                <a:srgbClr val="20537F"/>
              </a:gs>
              <a:gs pos="50000">
                <a:srgbClr val="2C7D88"/>
              </a:gs>
              <a:gs pos="100000">
                <a:srgbClr val="3DB692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34556F-1FC6-4F84-966C-46F5E54527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46" y="725714"/>
            <a:ext cx="4700877" cy="6132286"/>
          </a:xfrm>
          <a:prstGeom prst="rect">
            <a:avLst/>
          </a:prstGeom>
        </p:spPr>
      </p:pic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FA129447-5461-453D-A4B6-C3F1966C90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41600" y="1363663"/>
            <a:ext cx="2017713" cy="368776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183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2709004-E793-40B4-AE7F-CF9CDF138B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5397" y="950025"/>
            <a:ext cx="3863475" cy="4904509"/>
          </a:xfrm>
          <a:custGeom>
            <a:avLst/>
            <a:gdLst>
              <a:gd name="connsiteX0" fmla="*/ 0 w 3863475"/>
              <a:gd name="connsiteY0" fmla="*/ 0 h 4904509"/>
              <a:gd name="connsiteX1" fmla="*/ 3863475 w 3863475"/>
              <a:gd name="connsiteY1" fmla="*/ 0 h 4904509"/>
              <a:gd name="connsiteX2" fmla="*/ 3863475 w 3863475"/>
              <a:gd name="connsiteY2" fmla="*/ 4904509 h 4904509"/>
              <a:gd name="connsiteX3" fmla="*/ 0 w 3863475"/>
              <a:gd name="connsiteY3" fmla="*/ 4904509 h 4904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3475" h="4904509">
                <a:moveTo>
                  <a:pt x="0" y="0"/>
                </a:moveTo>
                <a:lnTo>
                  <a:pt x="3863475" y="0"/>
                </a:lnTo>
                <a:lnTo>
                  <a:pt x="3863475" y="4904509"/>
                </a:lnTo>
                <a:lnTo>
                  <a:pt x="0" y="49045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47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95A3D75-C941-42EA-9D50-E12DEA6191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873829" y="0"/>
            <a:ext cx="3090863" cy="6858000"/>
          </a:xfrm>
          <a:custGeom>
            <a:avLst/>
            <a:gdLst>
              <a:gd name="connsiteX0" fmla="*/ 0 w 3090863"/>
              <a:gd name="connsiteY0" fmla="*/ 0 h 6858000"/>
              <a:gd name="connsiteX1" fmla="*/ 3090863 w 3090863"/>
              <a:gd name="connsiteY1" fmla="*/ 0 h 6858000"/>
              <a:gd name="connsiteX2" fmla="*/ 3090863 w 3090863"/>
              <a:gd name="connsiteY2" fmla="*/ 6858000 h 6858000"/>
              <a:gd name="connsiteX3" fmla="*/ 0 w 309086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0863" h="6858000">
                <a:moveTo>
                  <a:pt x="0" y="0"/>
                </a:moveTo>
                <a:lnTo>
                  <a:pt x="3090863" y="0"/>
                </a:lnTo>
                <a:lnTo>
                  <a:pt x="3090863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880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6E8922D-A4A7-4E50-BD37-AA15F92253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1148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427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60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83" r:id="rId2"/>
    <p:sldLayoutId id="2147483681" r:id="rId3"/>
    <p:sldLayoutId id="2147483680" r:id="rId4"/>
    <p:sldLayoutId id="2147483679" r:id="rId5"/>
    <p:sldLayoutId id="2147483676" r:id="rId6"/>
    <p:sldLayoutId id="2147483672" r:id="rId7"/>
    <p:sldLayoutId id="2147483662" r:id="rId8"/>
    <p:sldLayoutId id="2147483670" r:id="rId9"/>
    <p:sldLayoutId id="2147483660" r:id="rId10"/>
    <p:sldLayoutId id="2147483659" r:id="rId11"/>
    <p:sldLayoutId id="2147483658" r:id="rId12"/>
    <p:sldLayoutId id="2147483657" r:id="rId13"/>
    <p:sldLayoutId id="214748364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2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elify.net/download/free-templates/presentations/magazine-minimal-modern-free-presentation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visualdive.com/2020/07/%EC%95%BD-%EC%A2%85%EB%A5%98%EB%B3%84-%EC%9C%A0%ED%86%B5%EA%B8%B0%ED%95%9C/" TargetMode="External"/><Relationship Id="rId5" Type="http://schemas.openxmlformats.org/officeDocument/2006/relationships/hyperlink" Target="http://earthact.org/community/bbs/board.php?device=pc&amp;bo_table=note&amp;wr_id=56" TargetMode="External"/><Relationship Id="rId4" Type="http://schemas.openxmlformats.org/officeDocument/2006/relationships/hyperlink" Target="https://www.citywaste.or.kr/EgovPageLink.do?link=/ucwmsNew/portal/sysInfo/sysInfo07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4FA2DE-4E15-BA02-5510-58E361F874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0" t="6700" r="22989" b="44957"/>
          <a:stretch/>
        </p:blipFill>
        <p:spPr>
          <a:xfrm>
            <a:off x="133349" y="-14919"/>
            <a:ext cx="11791951" cy="68729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6150F5-6E89-48C9-9394-E0BA16210A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0537F">
                  <a:alpha val="80000"/>
                </a:srgbClr>
              </a:gs>
              <a:gs pos="50000">
                <a:srgbClr val="2C7D88">
                  <a:alpha val="80000"/>
                </a:srgbClr>
              </a:gs>
              <a:gs pos="100000">
                <a:srgbClr val="3DB692">
                  <a:alpha val="8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483D91-6670-4B42-8E0C-E7D6ECAF3D5D}"/>
              </a:ext>
            </a:extLst>
          </p:cNvPr>
          <p:cNvSpPr txBox="1"/>
          <p:nvPr/>
        </p:nvSpPr>
        <p:spPr>
          <a:xfrm>
            <a:off x="3034095" y="3164251"/>
            <a:ext cx="612381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spc="6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PROJECT PRESENTATION</a:t>
            </a: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B8B17D02-24F8-4C9D-8361-9A63B15D1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9035" y="3548569"/>
            <a:ext cx="7053929" cy="143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2017037012	</a:t>
            </a:r>
            <a:r>
              <a:rPr lang="ko-KR" altLang="en-US" sz="1500" dirty="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오원준</a:t>
            </a:r>
            <a:endParaRPr lang="en-US" altLang="ko-KR" sz="15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2019076024 	</a:t>
            </a:r>
            <a:r>
              <a:rPr lang="ko-KR" altLang="en-US" sz="1500" dirty="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조성범</a:t>
            </a:r>
            <a:endParaRPr lang="en-US" altLang="ko-KR" sz="15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2017037027 	</a:t>
            </a:r>
            <a:r>
              <a:rPr lang="ko-KR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이성호</a:t>
            </a:r>
            <a:endParaRPr lang="en-US" altLang="ko-KR" sz="15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2018037019 	</a:t>
            </a:r>
            <a:r>
              <a:rPr lang="ko-KR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김소현</a:t>
            </a:r>
            <a:endParaRPr lang="en-US" altLang="en-US" sz="15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3AF0644-8CF8-4DD1-A010-25F906732338}"/>
              </a:ext>
            </a:extLst>
          </p:cNvPr>
          <p:cNvSpPr/>
          <p:nvPr/>
        </p:nvSpPr>
        <p:spPr>
          <a:xfrm>
            <a:off x="5638800" y="943786"/>
            <a:ext cx="914400" cy="914400"/>
          </a:xfrm>
          <a:prstGeom prst="ellipse">
            <a:avLst/>
          </a:prstGeom>
          <a:solidFill>
            <a:srgbClr val="2C7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59">
            <a:extLst>
              <a:ext uri="{FF2B5EF4-FFF2-40B4-BE49-F238E27FC236}">
                <a16:creationId xmlns:a16="http://schemas.microsoft.com/office/drawing/2014/main" id="{564EAF9E-1D73-43E8-87F6-FB2E6A35A77E}"/>
              </a:ext>
            </a:extLst>
          </p:cNvPr>
          <p:cNvSpPr>
            <a:spLocks/>
          </p:cNvSpPr>
          <p:nvPr/>
        </p:nvSpPr>
        <p:spPr bwMode="auto">
          <a:xfrm>
            <a:off x="5924452" y="1229732"/>
            <a:ext cx="343093" cy="342508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ctr" defTabSz="228543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78D1CD-E34E-4FFD-8FF3-5FC49AB76CD1}"/>
              </a:ext>
            </a:extLst>
          </p:cNvPr>
          <p:cNvSpPr txBox="1"/>
          <p:nvPr/>
        </p:nvSpPr>
        <p:spPr bwMode="auto">
          <a:xfrm>
            <a:off x="3034094" y="1858186"/>
            <a:ext cx="612381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6000" spc="-300" dirty="0" err="1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캡스톤</a:t>
            </a:r>
            <a:r>
              <a:rPr lang="ko-KR" altLang="en-US" sz="6000" spc="-300" dirty="0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 디자인 </a:t>
            </a:r>
            <a:r>
              <a:rPr lang="en-US" altLang="ko-KR" sz="6000" spc="-300" dirty="0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2</a:t>
            </a:r>
            <a:r>
              <a:rPr lang="ko-KR" altLang="en-US" sz="6000" spc="-300" dirty="0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조</a:t>
            </a:r>
            <a:endParaRPr lang="en-US" sz="6000" spc="-300" dirty="0">
              <a:solidFill>
                <a:schemeClr val="bg1"/>
              </a:solidFill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936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352605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본 프로젝트 소개 및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차별성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315D533-A56E-3653-25A8-F6AA69B07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868" y="266650"/>
            <a:ext cx="1844264" cy="248399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F675463-0DC4-6F42-8D3F-9C80323BF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011" y="2750643"/>
            <a:ext cx="1373509" cy="13735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DAFC73C-3485-E5F7-0190-1FC2D2F5A9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836" y="4199515"/>
            <a:ext cx="1230684" cy="1269143"/>
          </a:xfrm>
          <a:prstGeom prst="rect">
            <a:avLst/>
          </a:prstGeom>
        </p:spPr>
      </p:pic>
      <p:pic>
        <p:nvPicPr>
          <p:cNvPr id="6" name="그림 5" descr="화살이(가) 표시된 사진&#10;&#10;자동 생성된 설명">
            <a:extLst>
              <a:ext uri="{FF2B5EF4-FFF2-40B4-BE49-F238E27FC236}">
                <a16:creationId xmlns:a16="http://schemas.microsoft.com/office/drawing/2014/main" id="{1FDE43DD-6858-B187-7D1B-D730E6E53C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421" y="3749131"/>
            <a:ext cx="1061654" cy="1061654"/>
          </a:xfrm>
          <a:prstGeom prst="rect">
            <a:avLst/>
          </a:prstGeom>
        </p:spPr>
      </p:pic>
      <p:pic>
        <p:nvPicPr>
          <p:cNvPr id="7" name="그림 6" descr="텍스트, 화이트이(가) 표시된 사진&#10;&#10;자동 생성된 설명">
            <a:extLst>
              <a:ext uri="{FF2B5EF4-FFF2-40B4-BE49-F238E27FC236}">
                <a16:creationId xmlns:a16="http://schemas.microsoft.com/office/drawing/2014/main" id="{5442970C-ED1D-DFAF-D7A8-BFB14173F3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971" y="3228004"/>
            <a:ext cx="4504884" cy="20430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B079F7-D6F2-C6E9-B078-621E6AE05C1D}"/>
              </a:ext>
            </a:extLst>
          </p:cNvPr>
          <p:cNvSpPr txBox="1"/>
          <p:nvPr/>
        </p:nvSpPr>
        <p:spPr>
          <a:xfrm>
            <a:off x="2418550" y="5844614"/>
            <a:ext cx="7354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사용자의 성별과 나이대를 입력 받아 해당하는 권장 영양소에 따른 음식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섭취 영양소를 보여주는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755DAB-BE9E-FD26-87C1-AE808477FD59}"/>
              </a:ext>
            </a:extLst>
          </p:cNvPr>
          <p:cNvSpPr txBox="1"/>
          <p:nvPr/>
        </p:nvSpPr>
        <p:spPr>
          <a:xfrm>
            <a:off x="4391025" y="2750643"/>
            <a:ext cx="35862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음식의 남은 양에 따라 영양 정보도 바뀐다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686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352605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본 프로젝트 소개 및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차별성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F76BC3-5782-13DC-F68B-CDC24BF64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05" y="2409713"/>
            <a:ext cx="2245808" cy="30248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BC54B04-BFF5-4F03-E50A-3E9DFAACB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324" y="2409713"/>
            <a:ext cx="3867150" cy="28765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7FD99C9-0EF3-5A95-2053-94CBF725A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3164" y="2409714"/>
            <a:ext cx="3676650" cy="28765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80C056-AA73-763E-E933-59E134329F71}"/>
              </a:ext>
            </a:extLst>
          </p:cNvPr>
          <p:cNvSpPr txBox="1"/>
          <p:nvPr/>
        </p:nvSpPr>
        <p:spPr>
          <a:xfrm>
            <a:off x="6859642" y="5478072"/>
            <a:ext cx="499848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출처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lang="ko-KR" altLang="en-US" sz="1500" dirty="0"/>
              <a:t>필립스</a:t>
            </a:r>
            <a:r>
              <a:rPr lang="en-US" altLang="ko-KR" sz="1500" dirty="0"/>
              <a:t>, ‘</a:t>
            </a:r>
            <a:r>
              <a:rPr lang="ko-KR" altLang="en-US" sz="1500" dirty="0"/>
              <a:t>아시아 국가 개인건강관리 실태 조사’ 결과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AEF41-2E4D-C9B1-C3FB-FD96EDC504D9}"/>
              </a:ext>
            </a:extLst>
          </p:cNvPr>
          <p:cNvSpPr txBox="1"/>
          <p:nvPr/>
        </p:nvSpPr>
        <p:spPr bwMode="auto">
          <a:xfrm>
            <a:off x="363601" y="5561110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30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03-1. </a:t>
            </a: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영양 정보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872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3F6408E2-D700-2409-6D6F-DDD5ACF75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242" y="2384526"/>
            <a:ext cx="1484471" cy="148447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352605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본 프로젝트 소개 및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차별성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AEF41-2E4D-C9B1-C3FB-FD96EDC504D9}"/>
              </a:ext>
            </a:extLst>
          </p:cNvPr>
          <p:cNvSpPr txBox="1"/>
          <p:nvPr/>
        </p:nvSpPr>
        <p:spPr bwMode="auto">
          <a:xfrm>
            <a:off x="1126639" y="5500170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30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03-2. </a:t>
            </a:r>
            <a:r>
              <a:rPr lang="ko-KR" altLang="en-US" sz="14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음식 양에 따른</a:t>
            </a:r>
            <a:endParaRPr lang="en-US" altLang="ko-KR" sz="14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영양 정보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그림 2" descr="화살이(가) 표시된 사진&#10;&#10;자동 생성된 설명">
            <a:extLst>
              <a:ext uri="{FF2B5EF4-FFF2-40B4-BE49-F238E27FC236}">
                <a16:creationId xmlns:a16="http://schemas.microsoft.com/office/drawing/2014/main" id="{5440A7F2-C225-7ACA-98DD-31AD52C80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66012">
            <a:off x="4661647" y="2017362"/>
            <a:ext cx="823397" cy="823397"/>
          </a:xfrm>
          <a:prstGeom prst="rect">
            <a:avLst/>
          </a:prstGeom>
        </p:spPr>
      </p:pic>
      <p:pic>
        <p:nvPicPr>
          <p:cNvPr id="4" name="그림 3" descr="화살이(가) 표시된 사진&#10;&#10;자동 생성된 설명">
            <a:extLst>
              <a:ext uri="{FF2B5EF4-FFF2-40B4-BE49-F238E27FC236}">
                <a16:creationId xmlns:a16="http://schemas.microsoft.com/office/drawing/2014/main" id="{B31A4BA5-2C39-123F-922A-60A2E9C0B3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324" y="3360566"/>
            <a:ext cx="823397" cy="823397"/>
          </a:xfrm>
          <a:prstGeom prst="rect">
            <a:avLst/>
          </a:prstGeom>
        </p:spPr>
      </p:pic>
      <p:pic>
        <p:nvPicPr>
          <p:cNvPr id="6" name="그림 5" descr="화살이(가) 표시된 사진&#10;&#10;자동 생성된 설명">
            <a:extLst>
              <a:ext uri="{FF2B5EF4-FFF2-40B4-BE49-F238E27FC236}">
                <a16:creationId xmlns:a16="http://schemas.microsoft.com/office/drawing/2014/main" id="{678A773D-4F20-A925-7D16-FC5698957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91142">
            <a:off x="4664941" y="4698076"/>
            <a:ext cx="823397" cy="823397"/>
          </a:xfrm>
          <a:prstGeom prst="rect">
            <a:avLst/>
          </a:prstGeom>
        </p:spPr>
      </p:pic>
      <p:pic>
        <p:nvPicPr>
          <p:cNvPr id="8" name="그림 7" descr="케이크, 접시, 초콜릿, 장식된이(가) 표시된 사진&#10;&#10;자동 생성된 설명">
            <a:extLst>
              <a:ext uri="{FF2B5EF4-FFF2-40B4-BE49-F238E27FC236}">
                <a16:creationId xmlns:a16="http://schemas.microsoft.com/office/drawing/2014/main" id="{51C41CAE-F5CC-C3EA-9723-6D505A2E6E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04" y="2475694"/>
            <a:ext cx="4353791" cy="3123845"/>
          </a:xfrm>
          <a:prstGeom prst="rect">
            <a:avLst/>
          </a:prstGeom>
        </p:spPr>
      </p:pic>
      <p:pic>
        <p:nvPicPr>
          <p:cNvPr id="12" name="그림 11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522094E3-5FB0-AC7E-ADCE-679B94A4D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805" y="2423722"/>
            <a:ext cx="1484471" cy="1484471"/>
          </a:xfrm>
          <a:prstGeom prst="rect">
            <a:avLst/>
          </a:prstGeom>
        </p:spPr>
      </p:pic>
      <p:pic>
        <p:nvPicPr>
          <p:cNvPr id="17" name="그림 16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F17791C0-16BF-E91D-7CEF-16FDF94DB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780" y="2809653"/>
            <a:ext cx="1484471" cy="1484471"/>
          </a:xfrm>
          <a:prstGeom prst="rect">
            <a:avLst/>
          </a:prstGeom>
        </p:spPr>
      </p:pic>
      <p:pic>
        <p:nvPicPr>
          <p:cNvPr id="18" name="그림 17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ADBF0CC3-0A65-DD2B-5DA3-D9E90B8B0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681" y="2647505"/>
            <a:ext cx="1484471" cy="1484471"/>
          </a:xfrm>
          <a:prstGeom prst="rect">
            <a:avLst/>
          </a:prstGeom>
        </p:spPr>
      </p:pic>
      <p:pic>
        <p:nvPicPr>
          <p:cNvPr id="20" name="그림 19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8BA9AD46-B4EA-1619-8563-DF301AAE5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576" y="505049"/>
            <a:ext cx="1102161" cy="1102161"/>
          </a:xfrm>
          <a:prstGeom prst="rect">
            <a:avLst/>
          </a:prstGeom>
        </p:spPr>
      </p:pic>
      <p:pic>
        <p:nvPicPr>
          <p:cNvPr id="21" name="그림 20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9A944F4D-AA90-B977-5B5D-CE2DCBF57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697" y="697627"/>
            <a:ext cx="1102161" cy="1102161"/>
          </a:xfrm>
          <a:prstGeom prst="rect">
            <a:avLst/>
          </a:prstGeom>
        </p:spPr>
      </p:pic>
      <p:pic>
        <p:nvPicPr>
          <p:cNvPr id="24" name="그림 23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5CECAFC8-357E-FCED-1F4C-3498E5F918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979" y="4766769"/>
            <a:ext cx="1252571" cy="1252571"/>
          </a:xfrm>
          <a:prstGeom prst="rect">
            <a:avLst/>
          </a:prstGeom>
        </p:spPr>
      </p:pic>
      <p:pic>
        <p:nvPicPr>
          <p:cNvPr id="25" name="그림 24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44F5A8F2-C004-6B8C-4F07-24F7550F3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765" y="4634321"/>
            <a:ext cx="1252571" cy="1252571"/>
          </a:xfrm>
          <a:prstGeom prst="rect">
            <a:avLst/>
          </a:prstGeom>
        </p:spPr>
      </p:pic>
      <p:pic>
        <p:nvPicPr>
          <p:cNvPr id="26" name="그림 25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38D2FAE6-73FF-5D6A-FE79-907804500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710" y="5011234"/>
            <a:ext cx="1252571" cy="1252571"/>
          </a:xfrm>
          <a:prstGeom prst="rect">
            <a:avLst/>
          </a:prstGeom>
        </p:spPr>
      </p:pic>
      <p:pic>
        <p:nvPicPr>
          <p:cNvPr id="27" name="그림 26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01A21E6C-C3A6-F9D1-429E-2B4C02191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019" y="4807035"/>
            <a:ext cx="1252571" cy="1252571"/>
          </a:xfrm>
          <a:prstGeom prst="rect">
            <a:avLst/>
          </a:prstGeom>
        </p:spPr>
      </p:pic>
      <p:pic>
        <p:nvPicPr>
          <p:cNvPr id="28" name="그림 27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8D03B560-BDD4-7D7D-11E5-5371EE980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137" y="5255699"/>
            <a:ext cx="1252571" cy="1252571"/>
          </a:xfrm>
          <a:prstGeom prst="rect">
            <a:avLst/>
          </a:prstGeom>
        </p:spPr>
      </p:pic>
      <p:pic>
        <p:nvPicPr>
          <p:cNvPr id="29" name="그림 28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5D952EB6-FBBB-DD7B-1F57-936F9DB69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772" y="5121683"/>
            <a:ext cx="1252571" cy="125257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14B23F0-3C0C-94AB-DBED-20AA26BF7D62}"/>
              </a:ext>
            </a:extLst>
          </p:cNvPr>
          <p:cNvSpPr txBox="1"/>
          <p:nvPr/>
        </p:nvSpPr>
        <p:spPr>
          <a:xfrm>
            <a:off x="1492864" y="2125692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: 8</a:t>
            </a:r>
            <a:r>
              <a:rPr lang="ko-KR" altLang="en-US" dirty="0"/>
              <a:t>조각 케이크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EF10022-7D81-5B5F-E865-1BE510B004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9318" y="505049"/>
            <a:ext cx="1102160" cy="148447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1D4033C-489C-BCD8-0020-E9E6A232A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9318" y="2647505"/>
            <a:ext cx="1102160" cy="148447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78F3223-77CA-1E1B-CA3B-F84CA78EA8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0040" y="4857303"/>
            <a:ext cx="1102160" cy="148447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E7116A7-0F37-3792-BD78-91DEB39873BD}"/>
              </a:ext>
            </a:extLst>
          </p:cNvPr>
          <p:cNvSpPr txBox="1"/>
          <p:nvPr/>
        </p:nvSpPr>
        <p:spPr>
          <a:xfrm>
            <a:off x="9031396" y="2035245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기존의 </a:t>
            </a:r>
            <a:r>
              <a:rPr lang="en-US" altLang="ko-KR" sz="1200" dirty="0"/>
              <a:t>1/4</a:t>
            </a:r>
            <a:endParaRPr lang="ko-KR" alt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7D1014-70B1-121D-19BE-4269F8125E46}"/>
              </a:ext>
            </a:extLst>
          </p:cNvPr>
          <p:cNvSpPr txBox="1"/>
          <p:nvPr/>
        </p:nvSpPr>
        <p:spPr>
          <a:xfrm>
            <a:off x="9031395" y="4144417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기존의 </a:t>
            </a:r>
            <a:r>
              <a:rPr lang="en-US" altLang="ko-KR" sz="1200" dirty="0"/>
              <a:t>1/2</a:t>
            </a:r>
            <a:endParaRPr lang="ko-KR" alt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3CF211-8623-86C7-E5B3-45AF4CEA4A9A}"/>
              </a:ext>
            </a:extLst>
          </p:cNvPr>
          <p:cNvSpPr txBox="1"/>
          <p:nvPr/>
        </p:nvSpPr>
        <p:spPr>
          <a:xfrm>
            <a:off x="9022116" y="6333536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기존의 </a:t>
            </a:r>
            <a:r>
              <a:rPr lang="en-US" altLang="ko-KR" sz="1200" dirty="0"/>
              <a:t>3/4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E5E039-4F9C-3C49-FF4B-E6DDE76E91DD}"/>
              </a:ext>
            </a:extLst>
          </p:cNvPr>
          <p:cNvSpPr txBox="1"/>
          <p:nvPr/>
        </p:nvSpPr>
        <p:spPr>
          <a:xfrm>
            <a:off x="6107178" y="1778875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8</a:t>
            </a:r>
            <a:r>
              <a:rPr lang="ko-KR" altLang="en-US" sz="1200" dirty="0"/>
              <a:t>조각 중 </a:t>
            </a:r>
            <a:r>
              <a:rPr lang="en-US" altLang="ko-KR" sz="1200" dirty="0"/>
              <a:t>2</a:t>
            </a:r>
            <a:r>
              <a:rPr lang="ko-KR" altLang="en-US" sz="1200" dirty="0"/>
              <a:t>조각이 남음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64745B-B56F-8B03-05B4-C167593125C4}"/>
              </a:ext>
            </a:extLst>
          </p:cNvPr>
          <p:cNvSpPr txBox="1"/>
          <p:nvPr/>
        </p:nvSpPr>
        <p:spPr>
          <a:xfrm>
            <a:off x="6067791" y="4321476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8</a:t>
            </a:r>
            <a:r>
              <a:rPr lang="ko-KR" altLang="en-US" sz="1200" dirty="0"/>
              <a:t>조각 중 </a:t>
            </a:r>
            <a:r>
              <a:rPr lang="en-US" altLang="ko-KR" sz="1200" dirty="0"/>
              <a:t>4</a:t>
            </a:r>
            <a:r>
              <a:rPr lang="ko-KR" altLang="en-US" sz="1200" dirty="0"/>
              <a:t>조각이 남음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4FF831-408D-C250-CFFD-170475EFC7DA}"/>
              </a:ext>
            </a:extLst>
          </p:cNvPr>
          <p:cNvSpPr txBox="1"/>
          <p:nvPr/>
        </p:nvSpPr>
        <p:spPr>
          <a:xfrm>
            <a:off x="6173261" y="6508386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8</a:t>
            </a:r>
            <a:r>
              <a:rPr lang="ko-KR" altLang="en-US" sz="1200" dirty="0"/>
              <a:t>조각 중 </a:t>
            </a:r>
            <a:r>
              <a:rPr lang="en-US" altLang="ko-KR" sz="1200" dirty="0"/>
              <a:t>6</a:t>
            </a:r>
            <a:r>
              <a:rPr lang="ko-KR" altLang="en-US" sz="1200" dirty="0"/>
              <a:t>조각이 남음</a:t>
            </a:r>
          </a:p>
        </p:txBody>
      </p:sp>
    </p:spTree>
    <p:extLst>
      <p:ext uri="{BB962C8B-B14F-4D97-AF65-F5344CB8AC3E}">
        <p14:creationId xmlns:p14="http://schemas.microsoft.com/office/powerpoint/2010/main" val="1938501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85397" y="1586564"/>
            <a:ext cx="27696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핵심 기능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부가 기능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AEF41-2E4D-C9B1-C3FB-FD96EDC504D9}"/>
              </a:ext>
            </a:extLst>
          </p:cNvPr>
          <p:cNvSpPr txBox="1"/>
          <p:nvPr/>
        </p:nvSpPr>
        <p:spPr bwMode="auto">
          <a:xfrm>
            <a:off x="926370" y="766870"/>
            <a:ext cx="38557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04-1. </a:t>
            </a:r>
            <a:r>
              <a:rPr kumimoji="0" lang="ko-KR" alt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핵심 기능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59382B-290A-730B-A4F3-3ABA5CEC9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2273762"/>
            <a:ext cx="3569964" cy="2678622"/>
          </a:xfrm>
          <a:prstGeom prst="rect">
            <a:avLst/>
          </a:prstGeom>
        </p:spPr>
      </p:pic>
      <p:pic>
        <p:nvPicPr>
          <p:cNvPr id="7" name="그림 6" descr="화살이(가) 표시된 사진&#10;&#10;자동 생성된 설명">
            <a:extLst>
              <a:ext uri="{FF2B5EF4-FFF2-40B4-BE49-F238E27FC236}">
                <a16:creationId xmlns:a16="http://schemas.microsoft.com/office/drawing/2014/main" id="{A3FF876B-85CF-F9BF-56EC-798978F457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635" y="2939862"/>
            <a:ext cx="4267765" cy="1370399"/>
          </a:xfrm>
          <a:prstGeom prst="rect">
            <a:avLst/>
          </a:prstGeom>
        </p:spPr>
      </p:pic>
      <p:sp>
        <p:nvSpPr>
          <p:cNvPr id="226" name="TextBox 225">
            <a:extLst>
              <a:ext uri="{FF2B5EF4-FFF2-40B4-BE49-F238E27FC236}">
                <a16:creationId xmlns:a16="http://schemas.microsoft.com/office/drawing/2014/main" id="{A3757437-DAB2-C43D-273D-D4E5E8AF3D6B}"/>
              </a:ext>
            </a:extLst>
          </p:cNvPr>
          <p:cNvSpPr txBox="1"/>
          <p:nvPr/>
        </p:nvSpPr>
        <p:spPr>
          <a:xfrm>
            <a:off x="1874857" y="5024455"/>
            <a:ext cx="299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1). </a:t>
            </a:r>
            <a:r>
              <a:rPr lang="ko-KR" altLang="en-US" dirty="0"/>
              <a:t>바코드 인식으로</a:t>
            </a:r>
            <a:endParaRPr lang="en-US" altLang="ko-KR" dirty="0"/>
          </a:p>
          <a:p>
            <a:r>
              <a:rPr lang="ko-KR" altLang="en-US" dirty="0"/>
              <a:t>제품명</a:t>
            </a:r>
            <a:r>
              <a:rPr lang="en-US" altLang="ko-KR" dirty="0"/>
              <a:t>, </a:t>
            </a:r>
            <a:r>
              <a:rPr lang="ko-KR" altLang="en-US" dirty="0"/>
              <a:t>사진</a:t>
            </a:r>
            <a:r>
              <a:rPr lang="en-US" altLang="ko-KR" dirty="0"/>
              <a:t>, </a:t>
            </a:r>
            <a:r>
              <a:rPr lang="ko-KR" altLang="en-US" dirty="0"/>
              <a:t>영양정보 획득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253B3AEC-C5E9-6209-54FF-DF74CE287A8D}"/>
              </a:ext>
            </a:extLst>
          </p:cNvPr>
          <p:cNvSpPr txBox="1"/>
          <p:nvPr/>
        </p:nvSpPr>
        <p:spPr>
          <a:xfrm>
            <a:off x="6934429" y="4571997"/>
            <a:ext cx="3695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2). </a:t>
            </a:r>
            <a:r>
              <a:rPr lang="ko-KR" altLang="en-US" dirty="0"/>
              <a:t>유통기한 입력을 통한 알림 설정</a:t>
            </a:r>
          </a:p>
        </p:txBody>
      </p:sp>
    </p:spTree>
    <p:extLst>
      <p:ext uri="{BB962C8B-B14F-4D97-AF65-F5344CB8AC3E}">
        <p14:creationId xmlns:p14="http://schemas.microsoft.com/office/powerpoint/2010/main" val="4091536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85397" y="1586564"/>
            <a:ext cx="27696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핵심 기능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부가 기능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AEF41-2E4D-C9B1-C3FB-FD96EDC504D9}"/>
              </a:ext>
            </a:extLst>
          </p:cNvPr>
          <p:cNvSpPr txBox="1"/>
          <p:nvPr/>
        </p:nvSpPr>
        <p:spPr bwMode="auto">
          <a:xfrm>
            <a:off x="926370" y="766870"/>
            <a:ext cx="38557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04-1. </a:t>
            </a:r>
            <a:r>
              <a:rPr kumimoji="0" lang="ko-KR" alt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핵심 기능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234" name="그림 233">
            <a:extLst>
              <a:ext uri="{FF2B5EF4-FFF2-40B4-BE49-F238E27FC236}">
                <a16:creationId xmlns:a16="http://schemas.microsoft.com/office/drawing/2014/main" id="{0EADA107-ACF8-6D5D-A6E8-19157B8F0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84" y="2979206"/>
            <a:ext cx="766870" cy="766870"/>
          </a:xfrm>
          <a:prstGeom prst="rect">
            <a:avLst/>
          </a:prstGeom>
        </p:spPr>
      </p:pic>
      <p:pic>
        <p:nvPicPr>
          <p:cNvPr id="235" name="그림 234" descr="커튼이(가) 표시된 사진&#10;&#10;자동 생성된 설명">
            <a:extLst>
              <a:ext uri="{FF2B5EF4-FFF2-40B4-BE49-F238E27FC236}">
                <a16:creationId xmlns:a16="http://schemas.microsoft.com/office/drawing/2014/main" id="{02FCE250-43D5-250D-E17C-494EDCE79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12" y="3659348"/>
            <a:ext cx="1343588" cy="893664"/>
          </a:xfrm>
          <a:prstGeom prst="rect">
            <a:avLst/>
          </a:prstGeom>
        </p:spPr>
      </p:pic>
      <p:pic>
        <p:nvPicPr>
          <p:cNvPr id="236" name="그림 235" descr="화살이(가) 표시된 사진&#10;&#10;자동 생성된 설명">
            <a:extLst>
              <a:ext uri="{FF2B5EF4-FFF2-40B4-BE49-F238E27FC236}">
                <a16:creationId xmlns:a16="http://schemas.microsoft.com/office/drawing/2014/main" id="{1A6AB63A-EF97-4A89-C3D3-DB81C5E0F0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464" y="3334378"/>
            <a:ext cx="823397" cy="823397"/>
          </a:xfrm>
          <a:prstGeom prst="rect">
            <a:avLst/>
          </a:prstGeom>
        </p:spPr>
      </p:pic>
      <p:pic>
        <p:nvPicPr>
          <p:cNvPr id="237" name="그림 236" descr="텍스트, 잡기, 손이(가) 표시된 사진&#10;&#10;자동 생성된 설명">
            <a:extLst>
              <a:ext uri="{FF2B5EF4-FFF2-40B4-BE49-F238E27FC236}">
                <a16:creationId xmlns:a16="http://schemas.microsoft.com/office/drawing/2014/main" id="{89FF4C65-1DB8-0605-0D3C-2B3E7186AD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137" y="2646102"/>
            <a:ext cx="2343149" cy="1906910"/>
          </a:xfrm>
          <a:prstGeom prst="rect">
            <a:avLst/>
          </a:prstGeom>
        </p:spPr>
      </p:pic>
      <p:sp>
        <p:nvSpPr>
          <p:cNvPr id="238" name="TextBox 237">
            <a:extLst>
              <a:ext uri="{FF2B5EF4-FFF2-40B4-BE49-F238E27FC236}">
                <a16:creationId xmlns:a16="http://schemas.microsoft.com/office/drawing/2014/main" id="{6CDD6EDB-9FAC-C54F-5B23-9FA673D31B96}"/>
              </a:ext>
            </a:extLst>
          </p:cNvPr>
          <p:cNvSpPr txBox="1"/>
          <p:nvPr/>
        </p:nvSpPr>
        <p:spPr>
          <a:xfrm>
            <a:off x="373673" y="4726468"/>
            <a:ext cx="5501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3-1). </a:t>
            </a:r>
            <a:r>
              <a:rPr lang="ko-KR" altLang="en-US" sz="1600" dirty="0"/>
              <a:t>바코드가 없으면 세부 사항을 직접 입력할 수 있는 기능</a:t>
            </a:r>
            <a:endParaRPr lang="en-US" altLang="ko-KR" sz="1600" dirty="0"/>
          </a:p>
          <a:p>
            <a:pPr algn="ctr"/>
            <a:r>
              <a:rPr lang="en-US" altLang="ko-KR" sz="1600" dirty="0"/>
              <a:t>3-2). </a:t>
            </a:r>
            <a:r>
              <a:rPr lang="ko-KR" altLang="en-US" sz="1600" dirty="0"/>
              <a:t>바코드 인식이 안되면 제품명을 검색하는 기능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5E8149-4C68-38F8-DFC9-5D14C856997C}"/>
              </a:ext>
            </a:extLst>
          </p:cNvPr>
          <p:cNvSpPr txBox="1"/>
          <p:nvPr/>
        </p:nvSpPr>
        <p:spPr>
          <a:xfrm>
            <a:off x="6333916" y="4553012"/>
            <a:ext cx="55130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4). </a:t>
            </a:r>
            <a:r>
              <a:rPr lang="ko-KR" altLang="en-US" sz="1600" dirty="0"/>
              <a:t>나이와 성별을 입력하면 권장 영양소 섭취량이 나오고</a:t>
            </a:r>
            <a:endParaRPr lang="en-US" altLang="ko-KR" sz="1600" dirty="0"/>
          </a:p>
          <a:p>
            <a:pPr algn="ctr"/>
            <a:r>
              <a:rPr lang="ko-KR" altLang="en-US" sz="1600" dirty="0"/>
              <a:t>이를 통해 당일 먹은</a:t>
            </a:r>
            <a:r>
              <a:rPr lang="en-US" altLang="ko-KR" sz="1600" dirty="0"/>
              <a:t>(</a:t>
            </a:r>
            <a:r>
              <a:rPr lang="ko-KR" altLang="en-US" sz="1600" dirty="0"/>
              <a:t>리스트에서 사라지거나 바뀐</a:t>
            </a:r>
            <a:r>
              <a:rPr lang="en-US" altLang="ko-KR" sz="1600" dirty="0"/>
              <a:t>)</a:t>
            </a:r>
            <a:r>
              <a:rPr lang="ko-KR" altLang="en-US" sz="1600" dirty="0"/>
              <a:t>음식들의 </a:t>
            </a:r>
            <a:endParaRPr lang="en-US" altLang="ko-KR" sz="1600" dirty="0"/>
          </a:p>
          <a:p>
            <a:pPr algn="ctr"/>
            <a:r>
              <a:rPr lang="ko-KR" altLang="en-US" sz="1600" dirty="0"/>
              <a:t>영양성분을</a:t>
            </a:r>
            <a:r>
              <a:rPr lang="en-US" altLang="ko-KR" sz="1600" dirty="0"/>
              <a:t> </a:t>
            </a:r>
            <a:r>
              <a:rPr lang="ko-KR" altLang="en-US" sz="1600" dirty="0"/>
              <a:t>더하여 권장 영양소 섭취량과 비교하는 기능</a:t>
            </a:r>
            <a:endParaRPr lang="en-US" altLang="ko-KR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DC4208-7830-6511-46A5-0F48C90E8A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430" y="2438653"/>
            <a:ext cx="1065265" cy="10652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55E6AB9-B03D-57D1-6F86-CB31411E7A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864" y="3434573"/>
            <a:ext cx="954493" cy="984321"/>
          </a:xfrm>
          <a:prstGeom prst="rect">
            <a:avLst/>
          </a:prstGeom>
        </p:spPr>
      </p:pic>
      <p:pic>
        <p:nvPicPr>
          <p:cNvPr id="8" name="그림 7" descr="화살이(가) 표시된 사진&#10;&#10;자동 생성된 설명">
            <a:extLst>
              <a:ext uri="{FF2B5EF4-FFF2-40B4-BE49-F238E27FC236}">
                <a16:creationId xmlns:a16="http://schemas.microsoft.com/office/drawing/2014/main" id="{06E159AA-5F03-4816-72A4-47706662C6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793" y="3103336"/>
            <a:ext cx="823397" cy="823397"/>
          </a:xfrm>
          <a:prstGeom prst="rect">
            <a:avLst/>
          </a:prstGeom>
        </p:spPr>
      </p:pic>
      <p:pic>
        <p:nvPicPr>
          <p:cNvPr id="10" name="그림 9" descr="텍스트, 화이트이(가) 표시된 사진&#10;&#10;자동 생성된 설명">
            <a:extLst>
              <a:ext uri="{FF2B5EF4-FFF2-40B4-BE49-F238E27FC236}">
                <a16:creationId xmlns:a16="http://schemas.microsoft.com/office/drawing/2014/main" id="{CE9A120D-D976-8F5B-BBCD-9F4AEEF1E0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456" y="2636709"/>
            <a:ext cx="3493894" cy="15845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FB4C2B-9E57-D862-66CA-82D37759D45D}"/>
              </a:ext>
            </a:extLst>
          </p:cNvPr>
          <p:cNvSpPr txBox="1"/>
          <p:nvPr/>
        </p:nvSpPr>
        <p:spPr>
          <a:xfrm>
            <a:off x="9368291" y="4276013"/>
            <a:ext cx="1527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출처 </a:t>
            </a:r>
            <a:r>
              <a:rPr lang="en-US" altLang="ko-KR" sz="1200" dirty="0"/>
              <a:t>: </a:t>
            </a:r>
            <a:r>
              <a:rPr lang="ko-KR" altLang="en-US" sz="1200" dirty="0"/>
              <a:t>국민영양통계</a:t>
            </a:r>
          </a:p>
        </p:txBody>
      </p:sp>
    </p:spTree>
    <p:extLst>
      <p:ext uri="{BB962C8B-B14F-4D97-AF65-F5344CB8AC3E}">
        <p14:creationId xmlns:p14="http://schemas.microsoft.com/office/powerpoint/2010/main" val="1269329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85397" y="1586564"/>
            <a:ext cx="27696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핵심 기능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부가 기능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AEF41-2E4D-C9B1-C3FB-FD96EDC504D9}"/>
              </a:ext>
            </a:extLst>
          </p:cNvPr>
          <p:cNvSpPr txBox="1"/>
          <p:nvPr/>
        </p:nvSpPr>
        <p:spPr bwMode="auto">
          <a:xfrm>
            <a:off x="926370" y="766870"/>
            <a:ext cx="38557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04-2. </a:t>
            </a:r>
            <a:r>
              <a:rPr lang="ko-KR" altLang="en-US" sz="2000" spc="3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부가</a:t>
            </a:r>
            <a:r>
              <a:rPr kumimoji="0" lang="ko-KR" alt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 기능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220" name="그림 219">
            <a:extLst>
              <a:ext uri="{FF2B5EF4-FFF2-40B4-BE49-F238E27FC236}">
                <a16:creationId xmlns:a16="http://schemas.microsoft.com/office/drawing/2014/main" id="{E80D83D5-40FA-F3CB-38FD-25CFC7974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68" y="3168502"/>
            <a:ext cx="5743669" cy="1166402"/>
          </a:xfrm>
          <a:prstGeom prst="rect">
            <a:avLst/>
          </a:prstGeom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72FE459C-9B14-5240-40E1-EED87775DB51}"/>
              </a:ext>
            </a:extLst>
          </p:cNvPr>
          <p:cNvSpPr txBox="1"/>
          <p:nvPr/>
        </p:nvSpPr>
        <p:spPr>
          <a:xfrm>
            <a:off x="1066800" y="4667033"/>
            <a:ext cx="4618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1). </a:t>
            </a:r>
            <a:r>
              <a:rPr lang="ko-KR" altLang="en-US" dirty="0"/>
              <a:t>유통기한을 사진으로 찍어 인식하는 기능</a:t>
            </a:r>
          </a:p>
        </p:txBody>
      </p:sp>
      <p:sp>
        <p:nvSpPr>
          <p:cNvPr id="447" name="TextBox 446">
            <a:extLst>
              <a:ext uri="{FF2B5EF4-FFF2-40B4-BE49-F238E27FC236}">
                <a16:creationId xmlns:a16="http://schemas.microsoft.com/office/drawing/2014/main" id="{C1302975-9812-5570-0AD8-2C7C96F22C8A}"/>
              </a:ext>
            </a:extLst>
          </p:cNvPr>
          <p:cNvSpPr txBox="1"/>
          <p:nvPr/>
        </p:nvSpPr>
        <p:spPr>
          <a:xfrm>
            <a:off x="6655530" y="4621200"/>
            <a:ext cx="4209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2). </a:t>
            </a:r>
            <a:r>
              <a:rPr lang="ko-KR" altLang="en-US" dirty="0"/>
              <a:t>보관 장소에 따른 유통기한 추천 기능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503990-B0B9-52BA-FE96-2DB454ADF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818" y="1945386"/>
            <a:ext cx="3432464" cy="24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90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1504399" y="793282"/>
            <a:ext cx="27696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프로젝트에 사용된 언어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프레임워크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그림 5" descr="로고이(가) 표시된 사진&#10;&#10;자동 생성된 설명">
            <a:extLst>
              <a:ext uri="{FF2B5EF4-FFF2-40B4-BE49-F238E27FC236}">
                <a16:creationId xmlns:a16="http://schemas.microsoft.com/office/drawing/2014/main" id="{2A13FC8A-8555-36CB-B7DE-B29467B35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086" y="3783232"/>
            <a:ext cx="3762954" cy="2033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8AF157-6FAC-26ED-8462-4D76DECDA8D0}"/>
              </a:ext>
            </a:extLst>
          </p:cNvPr>
          <p:cNvSpPr txBox="1"/>
          <p:nvPr/>
        </p:nvSpPr>
        <p:spPr>
          <a:xfrm>
            <a:off x="1862624" y="5684823"/>
            <a:ext cx="231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안드로이드 스튜디오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D5B133-1CBB-CF48-989C-85F8A961B76D}"/>
              </a:ext>
            </a:extLst>
          </p:cNvPr>
          <p:cNvSpPr txBox="1"/>
          <p:nvPr/>
        </p:nvSpPr>
        <p:spPr>
          <a:xfrm>
            <a:off x="8623378" y="585501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자바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3D977FB-9A4E-620C-369F-540914DF82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344" y="473586"/>
            <a:ext cx="6322876" cy="25783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E29C04-17E0-7897-20C0-E75A08484302}"/>
              </a:ext>
            </a:extLst>
          </p:cNvPr>
          <p:cNvSpPr txBox="1"/>
          <p:nvPr/>
        </p:nvSpPr>
        <p:spPr>
          <a:xfrm>
            <a:off x="7840926" y="3232936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Zxing</a:t>
            </a:r>
            <a:r>
              <a:rPr lang="en-US" altLang="ko-KR" dirty="0"/>
              <a:t> </a:t>
            </a:r>
            <a:r>
              <a:rPr lang="ko-KR" altLang="en-US" dirty="0"/>
              <a:t>라이브러리</a:t>
            </a: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22A1677D-30EB-29AA-DFD3-6517829BA1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49281" y="2062546"/>
            <a:ext cx="2741744" cy="333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047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1504399" y="793282"/>
            <a:ext cx="27696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프로젝트에 사용된 언어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프레임워크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E3D00CAD-9ACE-D9B2-A7B0-7ADDE45AD6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298" y="2825458"/>
            <a:ext cx="3097869" cy="173282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147A2F-1969-13C1-8FE8-CEE71149D59A}"/>
              </a:ext>
            </a:extLst>
          </p:cNvPr>
          <p:cNvSpPr txBox="1"/>
          <p:nvPr/>
        </p:nvSpPr>
        <p:spPr>
          <a:xfrm>
            <a:off x="2721586" y="4825716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Flask </a:t>
            </a:r>
            <a:r>
              <a:rPr lang="ko-KR" altLang="en-US" dirty="0"/>
              <a:t>웹 프레임워크</a:t>
            </a:r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89B573C9-A752-ACD1-D489-17496A536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9334" y="2825458"/>
            <a:ext cx="4909712" cy="17874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203F918-F1BC-1C8E-69E0-F2C298EE7D6E}"/>
              </a:ext>
            </a:extLst>
          </p:cNvPr>
          <p:cNvSpPr txBox="1"/>
          <p:nvPr/>
        </p:nvSpPr>
        <p:spPr>
          <a:xfrm>
            <a:off x="8817037" y="4825716"/>
            <a:ext cx="97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REST </a:t>
            </a:r>
            <a:r>
              <a:rPr lang="en-US" altLang="ko-KR" dirty="0" err="1"/>
              <a:t>api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3060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1B3F6F5-61E3-71A1-5E17-C37E9F45EC35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08805E-D405-4CFC-6E5B-5B7E64B20CC7}"/>
              </a:ext>
            </a:extLst>
          </p:cNvPr>
          <p:cNvSpPr txBox="1"/>
          <p:nvPr/>
        </p:nvSpPr>
        <p:spPr bwMode="auto">
          <a:xfrm>
            <a:off x="1504399" y="793282"/>
            <a:ext cx="27696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프로젝트에 사용된 언어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프레임워크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69F6742-1193-B895-5E37-774525A6C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79" y="3080330"/>
            <a:ext cx="1648691" cy="16486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9595B8F-9112-7D64-F223-2867ABBDDF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093" y="1461028"/>
            <a:ext cx="2780988" cy="1776322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CA7A43F8-AD09-1DD0-C67B-2D169B89F2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093" y="4098123"/>
            <a:ext cx="2851210" cy="2595540"/>
          </a:xfrm>
          <a:prstGeom prst="rect">
            <a:avLst/>
          </a:prstGeom>
        </p:spPr>
      </p:pic>
      <p:pic>
        <p:nvPicPr>
          <p:cNvPr id="19" name="그림 18" descr="화살이(가) 표시된 사진&#10;&#10;자동 생성된 설명">
            <a:extLst>
              <a:ext uri="{FF2B5EF4-FFF2-40B4-BE49-F238E27FC236}">
                <a16:creationId xmlns:a16="http://schemas.microsoft.com/office/drawing/2014/main" id="{1C8FA35F-F056-0E6F-6DF9-294F59E58D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30175">
            <a:off x="2286143" y="2655331"/>
            <a:ext cx="793282" cy="793282"/>
          </a:xfrm>
          <a:prstGeom prst="rect">
            <a:avLst/>
          </a:prstGeom>
        </p:spPr>
      </p:pic>
      <p:pic>
        <p:nvPicPr>
          <p:cNvPr id="20" name="그림 19" descr="화살이(가) 표시된 사진&#10;&#10;자동 생성된 설명">
            <a:extLst>
              <a:ext uri="{FF2B5EF4-FFF2-40B4-BE49-F238E27FC236}">
                <a16:creationId xmlns:a16="http://schemas.microsoft.com/office/drawing/2014/main" id="{BC7F6A27-778A-969B-28F9-F5424C143E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66540">
            <a:off x="2286142" y="4128591"/>
            <a:ext cx="793282" cy="79328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47A1336-F142-89E8-191C-7A5630EEE4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8904" y="1461028"/>
            <a:ext cx="2451506" cy="1834156"/>
          </a:xfrm>
          <a:prstGeom prst="rect">
            <a:avLst/>
          </a:prstGeom>
        </p:spPr>
      </p:pic>
      <p:pic>
        <p:nvPicPr>
          <p:cNvPr id="24" name="그림 23" descr="화살이(가) 표시된 사진&#10;&#10;자동 생성된 설명">
            <a:extLst>
              <a:ext uri="{FF2B5EF4-FFF2-40B4-BE49-F238E27FC236}">
                <a16:creationId xmlns:a16="http://schemas.microsoft.com/office/drawing/2014/main" id="{7991EE71-D49C-2896-5606-1820919123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379" y="1981464"/>
            <a:ext cx="793282" cy="793282"/>
          </a:xfrm>
          <a:prstGeom prst="rect">
            <a:avLst/>
          </a:prstGeom>
        </p:spPr>
      </p:pic>
      <p:pic>
        <p:nvPicPr>
          <p:cNvPr id="25" name="그림 24" descr="화살이(가) 표시된 사진&#10;&#10;자동 생성된 설명">
            <a:extLst>
              <a:ext uri="{FF2B5EF4-FFF2-40B4-BE49-F238E27FC236}">
                <a16:creationId xmlns:a16="http://schemas.microsoft.com/office/drawing/2014/main" id="{91D7CA40-7730-D306-F081-BD057B262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557" y="5187326"/>
            <a:ext cx="793282" cy="79328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6A0CEBB-D092-D9B7-6FF2-C3C18443C6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6751" y="3769061"/>
            <a:ext cx="2245808" cy="3024822"/>
          </a:xfrm>
          <a:prstGeom prst="rect">
            <a:avLst/>
          </a:prstGeom>
        </p:spPr>
      </p:pic>
      <p:pic>
        <p:nvPicPr>
          <p:cNvPr id="27" name="그림 26" descr="화살이(가) 표시된 사진&#10;&#10;자동 생성된 설명">
            <a:extLst>
              <a:ext uri="{FF2B5EF4-FFF2-40B4-BE49-F238E27FC236}">
                <a16:creationId xmlns:a16="http://schemas.microsoft.com/office/drawing/2014/main" id="{DA198217-3BDE-2C63-5822-0DADBD45EB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18084">
            <a:off x="10035411" y="2413739"/>
            <a:ext cx="793282" cy="793282"/>
          </a:xfrm>
          <a:prstGeom prst="rect">
            <a:avLst/>
          </a:prstGeom>
        </p:spPr>
      </p:pic>
      <p:pic>
        <p:nvPicPr>
          <p:cNvPr id="28" name="그림 27" descr="화살이(가) 표시된 사진&#10;&#10;자동 생성된 설명">
            <a:extLst>
              <a:ext uri="{FF2B5EF4-FFF2-40B4-BE49-F238E27FC236}">
                <a16:creationId xmlns:a16="http://schemas.microsoft.com/office/drawing/2014/main" id="{29102748-3E59-86BF-953E-06449FD2B0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67070">
            <a:off x="10106596" y="4384509"/>
            <a:ext cx="793282" cy="79328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68F0F30-5BD2-8D96-DAD3-E2E30F364B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3644" y="3080330"/>
            <a:ext cx="1343013" cy="134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26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1B3F6F5-61E3-71A1-5E17-C37E9F45EC35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08805E-D405-4CFC-6E5B-5B7E64B20CC7}"/>
              </a:ext>
            </a:extLst>
          </p:cNvPr>
          <p:cNvSpPr txBox="1"/>
          <p:nvPr/>
        </p:nvSpPr>
        <p:spPr bwMode="auto">
          <a:xfrm>
            <a:off x="1504399" y="793282"/>
            <a:ext cx="27696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프로젝트에 사용된 언어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프레임워크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1787DF1F-D82C-4452-37CD-514AE762A0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61" y="3292816"/>
            <a:ext cx="1343013" cy="1343013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6E19940B-0467-6A25-5F03-37657CA4D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54109" y="2992973"/>
            <a:ext cx="4817918" cy="1754023"/>
          </a:xfrm>
          <a:prstGeom prst="rect">
            <a:avLst/>
          </a:prstGeom>
        </p:spPr>
      </p:pic>
      <p:pic>
        <p:nvPicPr>
          <p:cNvPr id="35" name="그림 34" descr="텍스트, 잡기, 손이(가) 표시된 사진&#10;&#10;자동 생성된 설명">
            <a:extLst>
              <a:ext uri="{FF2B5EF4-FFF2-40B4-BE49-F238E27FC236}">
                <a16:creationId xmlns:a16="http://schemas.microsoft.com/office/drawing/2014/main" id="{B64417EB-3769-28C1-BF8C-EA9934F472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882" y="2629952"/>
            <a:ext cx="2808961" cy="2285999"/>
          </a:xfrm>
          <a:prstGeom prst="rect">
            <a:avLst/>
          </a:prstGeom>
        </p:spPr>
      </p:pic>
      <p:pic>
        <p:nvPicPr>
          <p:cNvPr id="36" name="그림 35" descr="화살이(가) 표시된 사진&#10;&#10;자동 생성된 설명">
            <a:extLst>
              <a:ext uri="{FF2B5EF4-FFF2-40B4-BE49-F238E27FC236}">
                <a16:creationId xmlns:a16="http://schemas.microsoft.com/office/drawing/2014/main" id="{3A252461-E718-07F3-6418-78C402D9C0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384" y="3473343"/>
            <a:ext cx="793282" cy="793282"/>
          </a:xfrm>
          <a:prstGeom prst="rect">
            <a:avLst/>
          </a:prstGeom>
        </p:spPr>
      </p:pic>
      <p:pic>
        <p:nvPicPr>
          <p:cNvPr id="37" name="그림 36" descr="화살이(가) 표시된 사진&#10;&#10;자동 생성된 설명">
            <a:extLst>
              <a:ext uri="{FF2B5EF4-FFF2-40B4-BE49-F238E27FC236}">
                <a16:creationId xmlns:a16="http://schemas.microsoft.com/office/drawing/2014/main" id="{3BDF98D6-0116-60F1-D247-DC262EE63B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89" y="3319798"/>
            <a:ext cx="793282" cy="79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066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4FA2DE-4E15-BA02-5510-58E361F874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0" t="6700" r="22989" b="44957"/>
          <a:stretch/>
        </p:blipFill>
        <p:spPr>
          <a:xfrm>
            <a:off x="133349" y="-14919"/>
            <a:ext cx="11791951" cy="68729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6150F5-6E89-48C9-9394-E0BA16210AC8}"/>
              </a:ext>
            </a:extLst>
          </p:cNvPr>
          <p:cNvSpPr/>
          <p:nvPr/>
        </p:nvSpPr>
        <p:spPr>
          <a:xfrm>
            <a:off x="0" y="-14919"/>
            <a:ext cx="12192000" cy="6872919"/>
          </a:xfrm>
          <a:prstGeom prst="rect">
            <a:avLst/>
          </a:prstGeom>
          <a:gradFill flip="none" rotWithShape="1">
            <a:gsLst>
              <a:gs pos="0">
                <a:srgbClr val="20537F">
                  <a:alpha val="80000"/>
                </a:srgbClr>
              </a:gs>
              <a:gs pos="50000">
                <a:srgbClr val="2C7D88">
                  <a:alpha val="80000"/>
                </a:srgbClr>
              </a:gs>
              <a:gs pos="100000">
                <a:srgbClr val="3DB692">
                  <a:alpha val="8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3AF0644-8CF8-4DD1-A010-25F906732338}"/>
              </a:ext>
            </a:extLst>
          </p:cNvPr>
          <p:cNvSpPr/>
          <p:nvPr/>
        </p:nvSpPr>
        <p:spPr>
          <a:xfrm>
            <a:off x="370609" y="403459"/>
            <a:ext cx="914400" cy="914400"/>
          </a:xfrm>
          <a:prstGeom prst="ellipse">
            <a:avLst/>
          </a:prstGeom>
          <a:solidFill>
            <a:srgbClr val="2C7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utoShape 59">
            <a:extLst>
              <a:ext uri="{FF2B5EF4-FFF2-40B4-BE49-F238E27FC236}">
                <a16:creationId xmlns:a16="http://schemas.microsoft.com/office/drawing/2014/main" id="{564EAF9E-1D73-43E8-87F6-FB2E6A35A77E}"/>
              </a:ext>
            </a:extLst>
          </p:cNvPr>
          <p:cNvSpPr>
            <a:spLocks/>
          </p:cNvSpPr>
          <p:nvPr/>
        </p:nvSpPr>
        <p:spPr bwMode="auto">
          <a:xfrm>
            <a:off x="656261" y="689405"/>
            <a:ext cx="343093" cy="342508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marL="0" marR="0" lvl="0" indent="0" algn="ctr" defTabSz="2285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+mn-ea"/>
              <a:cs typeface="+mn-cs"/>
              <a:sym typeface="Gill Sans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7AA7AE1-0748-961E-C734-B4A9BC2D1C7A}"/>
              </a:ext>
            </a:extLst>
          </p:cNvPr>
          <p:cNvSpPr txBox="1">
            <a:spLocks/>
          </p:cNvSpPr>
          <p:nvPr/>
        </p:nvSpPr>
        <p:spPr>
          <a:xfrm>
            <a:off x="1381655" y="403459"/>
            <a:ext cx="5864604" cy="9963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cs typeface="Lato Black" panose="020F0502020204030203" pitchFamily="34" charset="0"/>
              </a:rPr>
              <a:t>목차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5693623-35C1-4128-3488-F3035CE9CD73}"/>
              </a:ext>
            </a:extLst>
          </p:cNvPr>
          <p:cNvSpPr txBox="1">
            <a:spLocks/>
          </p:cNvSpPr>
          <p:nvPr/>
        </p:nvSpPr>
        <p:spPr>
          <a:xfrm>
            <a:off x="370609" y="1954446"/>
            <a:ext cx="7692736" cy="34384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기획 배경</a:t>
            </a: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기존 유사 프로젝트</a:t>
            </a: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본 프로젝트 소개 및 차별성</a:t>
            </a: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핵심기능 </a:t>
            </a:r>
            <a:r>
              <a:rPr lang="en-US" altLang="ko-KR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&amp; </a:t>
            </a: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부가기능</a:t>
            </a: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프로젝트에 사용된 언어 </a:t>
            </a:r>
            <a:r>
              <a:rPr lang="en-US" altLang="ko-KR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&amp; </a:t>
            </a: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프레임워크</a:t>
            </a: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ko-KR" altLang="en-US" sz="3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주차별</a:t>
            </a: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계획</a:t>
            </a: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자료 출처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4855BBF-2E28-2233-8E58-9FA98ABAC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639" y="1841866"/>
            <a:ext cx="3551016" cy="355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55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85397" y="1586564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 err="1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주차별</a:t>
            </a: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 계획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4323A9-0F46-D640-6AE7-5331278EE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30" y="2410225"/>
            <a:ext cx="11454245" cy="31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10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85397" y="1586564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 err="1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주차별</a:t>
            </a: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 계획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D29DBE-F2C3-DE39-50F8-F5F4AE060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97" y="2610679"/>
            <a:ext cx="11593254" cy="235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343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85397" y="1586564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자료 출처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05016E-D94E-F002-5DBC-47260A127ECA}"/>
              </a:ext>
            </a:extLst>
          </p:cNvPr>
          <p:cNvSpPr txBox="1"/>
          <p:nvPr/>
        </p:nvSpPr>
        <p:spPr>
          <a:xfrm>
            <a:off x="1766123" y="2171341"/>
            <a:ext cx="927869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0.      </a:t>
            </a:r>
            <a:r>
              <a:rPr lang="ko-KR" altLang="en-US" sz="1200" dirty="0"/>
              <a:t>기타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템플릿 출처 </a:t>
            </a:r>
            <a:r>
              <a:rPr lang="en-US" altLang="ko-KR" sz="1200" dirty="0"/>
              <a:t>: </a:t>
            </a:r>
            <a:r>
              <a:rPr lang="en-US" altLang="ko-KR" sz="1200" dirty="0">
                <a:hlinkClick r:id="rId3"/>
              </a:rPr>
              <a:t>https://pixelify.net/download/free-templates/presentations/magazine-minimal-modern-free-presentation/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en-US" altLang="ko-KR" sz="1200" dirty="0" err="1"/>
              <a:t>Png</a:t>
            </a:r>
            <a:r>
              <a:rPr lang="en-US" altLang="ko-KR" sz="1200" dirty="0"/>
              <a:t> </a:t>
            </a:r>
            <a:r>
              <a:rPr lang="ko-KR" altLang="en-US" sz="1200" dirty="0"/>
              <a:t>사진 출처 </a:t>
            </a:r>
            <a:r>
              <a:rPr lang="en-US" altLang="ko-KR" sz="1200" dirty="0"/>
              <a:t>: https://www.pngwing.com/ko</a:t>
            </a:r>
          </a:p>
          <a:p>
            <a:pPr marL="342900" indent="-342900">
              <a:buAutoNum type="arabicPeriod"/>
            </a:pPr>
            <a:r>
              <a:rPr lang="ko-KR" altLang="en-US" sz="1200" dirty="0"/>
              <a:t>기획배경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음식물쓰레기 발생현황 사진 </a:t>
            </a:r>
            <a:r>
              <a:rPr lang="en-US" altLang="ko-KR" sz="1200" dirty="0"/>
              <a:t>1 : </a:t>
            </a:r>
            <a:r>
              <a:rPr lang="en-US" altLang="ko-KR" sz="1200" dirty="0">
                <a:hlinkClick r:id="rId4"/>
              </a:rPr>
              <a:t>https://www.citywaste.or.kr/EgovPageLink.do?link=/ucwmsNew/portal/sysInfo/sysInfo07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음식물쓰레기 위치 출처 </a:t>
            </a:r>
            <a:r>
              <a:rPr lang="en-US" altLang="ko-KR" sz="1200" dirty="0"/>
              <a:t>: </a:t>
            </a:r>
            <a:r>
              <a:rPr lang="ko-KR" altLang="en-US" sz="1200" dirty="0"/>
              <a:t>음식물류 폐기물 발생 현황과 시사점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음식물쓰레기 분류 출처 </a:t>
            </a:r>
            <a:r>
              <a:rPr lang="en-US" altLang="ko-KR" sz="1200" dirty="0"/>
              <a:t>: </a:t>
            </a:r>
            <a:r>
              <a:rPr lang="ko-KR" altLang="en-US" sz="1200" dirty="0"/>
              <a:t>음식물쓰레기 줄이기</a:t>
            </a:r>
            <a:r>
              <a:rPr lang="en-US" altLang="ko-KR" sz="1200" dirty="0"/>
              <a:t>! </a:t>
            </a:r>
            <a:r>
              <a:rPr lang="ko-KR" altLang="en-US" sz="1200" dirty="0"/>
              <a:t>하나뿐인 지구를 지키는 위대한 실천입니다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pPr marL="228600" indent="-228600">
              <a:buAutoNum type="arabicPeriod" startAt="4"/>
            </a:pPr>
            <a:r>
              <a:rPr lang="ko-KR" altLang="en-US" sz="1200" dirty="0"/>
              <a:t>핵심 기능 </a:t>
            </a:r>
            <a:r>
              <a:rPr lang="en-US" altLang="ko-KR" sz="1200" dirty="0"/>
              <a:t>&amp; </a:t>
            </a:r>
            <a:r>
              <a:rPr lang="ko-KR" altLang="en-US" sz="1200" dirty="0"/>
              <a:t>부가 기능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폐의약품 환경오염</a:t>
            </a:r>
          </a:p>
          <a:p>
            <a:r>
              <a:rPr lang="en-US" altLang="ko-KR" sz="1200" dirty="0">
                <a:hlinkClick r:id="rId5"/>
              </a:rPr>
              <a:t>http://earthact.org/community/bbs/board.php?device=pc&amp;bo_table=note&amp;wr_id=56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약 유통기한</a:t>
            </a:r>
          </a:p>
          <a:p>
            <a:r>
              <a:rPr lang="en-US" altLang="ko-KR" sz="1200" dirty="0">
                <a:hlinkClick r:id="rId6"/>
              </a:rPr>
              <a:t>https://www.visualdive.com/2020/07/%EC%95%BD-%EC%A2%85%EB%A5%98%EB%B3%84-%EC%9C%A0%ED%86%B5%EA%B8%B0%ED%95%9C/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국민영양통계 </a:t>
            </a:r>
            <a:r>
              <a:rPr lang="en-US" altLang="ko-KR" sz="1200" dirty="0"/>
              <a:t>: </a:t>
            </a:r>
            <a:r>
              <a:rPr lang="ko-KR" altLang="en-US" sz="1200" dirty="0"/>
              <a:t>나이</a:t>
            </a:r>
            <a:r>
              <a:rPr lang="en-US" altLang="ko-KR" sz="1200" dirty="0"/>
              <a:t>, </a:t>
            </a:r>
            <a:r>
              <a:rPr lang="ko-KR" altLang="en-US" sz="1200" dirty="0"/>
              <a:t>성별에 따른 영양소 섭취량</a:t>
            </a:r>
            <a:endParaRPr lang="en-US" altLang="ko-KR" sz="1200" dirty="0"/>
          </a:p>
          <a:p>
            <a:r>
              <a:rPr lang="en-US" altLang="ko-KR" sz="1200" dirty="0"/>
              <a:t>https://www.khidi.or.kr/kps/dhraStat/result5?menuId=MENU01657&amp;gubun=age2&amp;year=2020</a:t>
            </a:r>
          </a:p>
        </p:txBody>
      </p:sp>
    </p:spTree>
    <p:extLst>
      <p:ext uri="{BB962C8B-B14F-4D97-AF65-F5344CB8AC3E}">
        <p14:creationId xmlns:p14="http://schemas.microsoft.com/office/powerpoint/2010/main" val="1488774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0E79655-719F-4242-909A-6869ADD16A36}"/>
              </a:ext>
            </a:extLst>
          </p:cNvPr>
          <p:cNvSpPr/>
          <p:nvPr/>
        </p:nvSpPr>
        <p:spPr>
          <a:xfrm>
            <a:off x="0" y="0"/>
            <a:ext cx="12192000" cy="3615397"/>
          </a:xfrm>
          <a:prstGeom prst="rect">
            <a:avLst/>
          </a:prstGeom>
          <a:gradFill flip="none" rotWithShape="1">
            <a:gsLst>
              <a:gs pos="0">
                <a:srgbClr val="20537F">
                  <a:alpha val="80000"/>
                </a:srgbClr>
              </a:gs>
              <a:gs pos="50000">
                <a:srgbClr val="2C7D88">
                  <a:alpha val="80000"/>
                </a:srgbClr>
              </a:gs>
              <a:gs pos="100000">
                <a:srgbClr val="3DB692">
                  <a:alpha val="8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F35EBC-83E4-4D1F-9B5C-03E7C0C58171}"/>
              </a:ext>
            </a:extLst>
          </p:cNvPr>
          <p:cNvSpPr txBox="1"/>
          <p:nvPr/>
        </p:nvSpPr>
        <p:spPr bwMode="auto">
          <a:xfrm>
            <a:off x="3034094" y="1480502"/>
            <a:ext cx="612381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i="1" dirty="0">
                <a:solidFill>
                  <a:schemeClr val="bg1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Times New Roman" panose="02020603050405020304" pitchFamily="18" charset="0"/>
              </a:rPr>
              <a:t>Thank you for Attention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i="1" dirty="0">
                <a:solidFill>
                  <a:schemeClr val="bg1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Times New Roman" panose="02020603050405020304" pitchFamily="18" charset="0"/>
              </a:rPr>
              <a:t>&amp;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i="1" dirty="0">
                <a:solidFill>
                  <a:schemeClr val="bg1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Times New Roman" panose="02020603050405020304" pitchFamily="18" charset="0"/>
              </a:rPr>
              <a:t>QNA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400" i="1" dirty="0">
              <a:solidFill>
                <a:schemeClr val="bg1"/>
              </a:solidFill>
              <a:latin typeface="Lato Black" panose="020F0A02020204030203" pitchFamily="34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BD14EE-2F0D-41E5-BF91-F40C94AAA34A}"/>
              </a:ext>
            </a:extLst>
          </p:cNvPr>
          <p:cNvSpPr txBox="1"/>
          <p:nvPr/>
        </p:nvSpPr>
        <p:spPr>
          <a:xfrm>
            <a:off x="4399191" y="4528543"/>
            <a:ext cx="33936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이상 발표 마치겠습니다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010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dirty="0">
                <a:solidFill>
                  <a:srgbClr val="2C7D88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40193" y="1608891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기획 배경</a:t>
            </a:r>
            <a:endParaRPr lang="en-US" sz="1400" spc="300" dirty="0">
              <a:solidFill>
                <a:srgbClr val="2C7D88"/>
              </a:solidFill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2B62F6-4377-DD6F-3AF8-85EA8B13B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163" y="1861704"/>
            <a:ext cx="9157673" cy="38532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3877D1-9710-E94C-763A-C03A14B688D3}"/>
              </a:ext>
            </a:extLst>
          </p:cNvPr>
          <p:cNvSpPr txBox="1"/>
          <p:nvPr/>
        </p:nvSpPr>
        <p:spPr>
          <a:xfrm>
            <a:off x="7908864" y="5801751"/>
            <a:ext cx="29530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출처 </a:t>
            </a:r>
            <a:r>
              <a:rPr lang="en-US" altLang="ko-KR" sz="1500" dirty="0"/>
              <a:t>: </a:t>
            </a:r>
            <a:r>
              <a:rPr lang="ko-KR" altLang="en-US" sz="1500" dirty="0"/>
              <a:t>음식물 쓰레기 관리 시스템</a:t>
            </a:r>
          </a:p>
        </p:txBody>
      </p:sp>
    </p:spTree>
    <p:extLst>
      <p:ext uri="{BB962C8B-B14F-4D97-AF65-F5344CB8AC3E}">
        <p14:creationId xmlns:p14="http://schemas.microsoft.com/office/powerpoint/2010/main" val="3025250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dirty="0">
                <a:solidFill>
                  <a:srgbClr val="2C7D88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40193" y="1608891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기획 배경</a:t>
            </a:r>
            <a:endParaRPr lang="en-US" sz="1400" spc="300" dirty="0">
              <a:solidFill>
                <a:srgbClr val="2C7D88"/>
              </a:solidFill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877D1-9710-E94C-763A-C03A14B688D3}"/>
              </a:ext>
            </a:extLst>
          </p:cNvPr>
          <p:cNvSpPr txBox="1"/>
          <p:nvPr/>
        </p:nvSpPr>
        <p:spPr>
          <a:xfrm>
            <a:off x="7908864" y="5801751"/>
            <a:ext cx="29530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출처 </a:t>
            </a:r>
            <a:r>
              <a:rPr lang="en-US" altLang="ko-KR" sz="1500" dirty="0"/>
              <a:t>: </a:t>
            </a:r>
            <a:r>
              <a:rPr lang="ko-KR" altLang="en-US" sz="1500" dirty="0"/>
              <a:t>음식물 쓰레기 관리 시스템</a:t>
            </a:r>
          </a:p>
        </p:txBody>
      </p:sp>
      <p:pic>
        <p:nvPicPr>
          <p:cNvPr id="8" name="그림 7" descr="차트이(가) 표시된 사진">
            <a:extLst>
              <a:ext uri="{FF2B5EF4-FFF2-40B4-BE49-F238E27FC236}">
                <a16:creationId xmlns:a16="http://schemas.microsoft.com/office/drawing/2014/main" id="{83B43A03-0B46-D8F9-D2D1-B46470C63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850" y="1762776"/>
            <a:ext cx="5448300" cy="39180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A7FF71-29F7-58AA-998A-CD2C0F3FC2E5}"/>
              </a:ext>
            </a:extLst>
          </p:cNvPr>
          <p:cNvSpPr txBox="1"/>
          <p:nvPr/>
        </p:nvSpPr>
        <p:spPr>
          <a:xfrm>
            <a:off x="3498723" y="1240657"/>
            <a:ext cx="5194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/>
              <a:t>배출장소별 </a:t>
            </a:r>
            <a:r>
              <a:rPr lang="ko-KR" altLang="en-US" sz="2400" b="1" dirty="0"/>
              <a:t>음식물 쓰레기 발생비율</a:t>
            </a:r>
          </a:p>
        </p:txBody>
      </p:sp>
    </p:spTree>
    <p:extLst>
      <p:ext uri="{BB962C8B-B14F-4D97-AF65-F5344CB8AC3E}">
        <p14:creationId xmlns:p14="http://schemas.microsoft.com/office/powerpoint/2010/main" val="106093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40193" y="1608891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기획 배경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877D1-9710-E94C-763A-C03A14B688D3}"/>
              </a:ext>
            </a:extLst>
          </p:cNvPr>
          <p:cNvSpPr txBox="1"/>
          <p:nvPr/>
        </p:nvSpPr>
        <p:spPr>
          <a:xfrm>
            <a:off x="5012838" y="5801751"/>
            <a:ext cx="69461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출처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lang="ko-KR" altLang="en-US" sz="15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환경부 </a:t>
            </a:r>
            <a:r>
              <a:rPr lang="en-US" altLang="ko-KR" sz="15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- </a:t>
            </a:r>
            <a:r>
              <a:rPr lang="ko-KR" altLang="en-US" sz="1500" dirty="0">
                <a:solidFill>
                  <a:prstClr val="black"/>
                </a:solidFill>
              </a:rPr>
              <a:t>음식물쓰레기 줄이기</a:t>
            </a:r>
            <a:r>
              <a:rPr lang="en-US" altLang="ko-KR" sz="1500" dirty="0">
                <a:solidFill>
                  <a:prstClr val="black"/>
                </a:solidFill>
              </a:rPr>
              <a:t>! </a:t>
            </a:r>
            <a:r>
              <a:rPr lang="ko-KR" altLang="en-US" sz="1500" dirty="0">
                <a:solidFill>
                  <a:prstClr val="black"/>
                </a:solidFill>
              </a:rPr>
              <a:t>하나뿐인 지구를 지키는 위대한 실천입니다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7A8146-5CBC-A27B-5656-21241BC8D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181" y="1052562"/>
            <a:ext cx="3283527" cy="45389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60D6240-417D-BB5D-570E-9AF371DE8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895" y="1988393"/>
            <a:ext cx="4862776" cy="291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51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352605" y="1608891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기존 유사 프로젝트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F689BB-5DC3-AC82-0F0A-D1FED22CD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843" y="0"/>
            <a:ext cx="3248526" cy="6858000"/>
          </a:xfrm>
          <a:prstGeom prst="rect">
            <a:avLst/>
          </a:prstGeom>
        </p:spPr>
      </p:pic>
      <p:pic>
        <p:nvPicPr>
          <p:cNvPr id="8" name="그림 7" descr="텍스트, 전자제품, 키보드이(가) 표시된 사진&#10;&#10;자동 생성된 설명">
            <a:extLst>
              <a:ext uri="{FF2B5EF4-FFF2-40B4-BE49-F238E27FC236}">
                <a16:creationId xmlns:a16="http://schemas.microsoft.com/office/drawing/2014/main" id="{1E4DC395-6B37-5745-5CB6-C99F543BD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687" y="0"/>
            <a:ext cx="3248526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601970D-3853-C7D7-985A-004A7FF10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504" y="4387288"/>
            <a:ext cx="1120184" cy="10223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3A678A-F6F2-C271-D192-9B58BBC621CD}"/>
              </a:ext>
            </a:extLst>
          </p:cNvPr>
          <p:cNvSpPr txBox="1"/>
          <p:nvPr/>
        </p:nvSpPr>
        <p:spPr bwMode="auto">
          <a:xfrm>
            <a:off x="34417" y="5561110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유통기한 관리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998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352605" y="1608891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기존 유사 프로젝트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3A678A-F6F2-C271-D192-9B58BBC621CD}"/>
              </a:ext>
            </a:extLst>
          </p:cNvPr>
          <p:cNvSpPr txBox="1"/>
          <p:nvPr/>
        </p:nvSpPr>
        <p:spPr bwMode="auto">
          <a:xfrm>
            <a:off x="34417" y="5561110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BEEP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그림 3" descr="로고이(가) 표시된 사진&#10;&#10;자동 생성된 설명">
            <a:extLst>
              <a:ext uri="{FF2B5EF4-FFF2-40B4-BE49-F238E27FC236}">
                <a16:creationId xmlns:a16="http://schemas.microsoft.com/office/drawing/2014/main" id="{1285FD78-B73B-B543-512E-4D4E1EC4C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5715" y="4030181"/>
            <a:ext cx="1427019" cy="1427019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25400"/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D89FEB-EC36-CE77-ACCE-EC74E61EFB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043" y="-2"/>
            <a:ext cx="3248526" cy="685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5A3B20F-02FF-5448-82A5-E3DDC5FBF9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474" y="0"/>
            <a:ext cx="3248526" cy="6858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622A75C-DA80-0A9C-1A6A-E87B2100DA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084" y="-2"/>
            <a:ext cx="3248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166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352605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본 프로젝트 소개 및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차별성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31" name="그림 30" descr="커튼이(가) 표시된 사진&#10;&#10;자동 생성된 설명">
            <a:extLst>
              <a:ext uri="{FF2B5EF4-FFF2-40B4-BE49-F238E27FC236}">
                <a16:creationId xmlns:a16="http://schemas.microsoft.com/office/drawing/2014/main" id="{024DDC45-2CA7-DE7F-D345-F8A53E8B8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661" y="2752196"/>
            <a:ext cx="2769616" cy="1756063"/>
          </a:xfrm>
          <a:prstGeom prst="rect">
            <a:avLst/>
          </a:prstGeom>
        </p:spPr>
      </p:pic>
      <p:pic>
        <p:nvPicPr>
          <p:cNvPr id="32" name="그림 31" descr="화살이(가) 표시된 사진&#10;&#10;자동 생성된 설명">
            <a:extLst>
              <a:ext uri="{FF2B5EF4-FFF2-40B4-BE49-F238E27FC236}">
                <a16:creationId xmlns:a16="http://schemas.microsoft.com/office/drawing/2014/main" id="{77A6DF3D-6D47-2DE1-C16D-7C415C931A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24882">
            <a:off x="5637375" y="2543428"/>
            <a:ext cx="1039091" cy="103909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C3C2B69-EA69-97AC-C188-71373975B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750" y="612290"/>
            <a:ext cx="3485972" cy="260811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8BE58E9-7963-F36A-B5BA-1709C5B6D1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2750" y="3389996"/>
            <a:ext cx="2021083" cy="2722145"/>
          </a:xfrm>
          <a:prstGeom prst="rect">
            <a:avLst/>
          </a:prstGeom>
        </p:spPr>
      </p:pic>
      <p:pic>
        <p:nvPicPr>
          <p:cNvPr id="35" name="그림 34" descr="화살이(가) 표시된 사진&#10;&#10;자동 생성된 설명">
            <a:extLst>
              <a:ext uri="{FF2B5EF4-FFF2-40B4-BE49-F238E27FC236}">
                <a16:creationId xmlns:a16="http://schemas.microsoft.com/office/drawing/2014/main" id="{D037502B-F34B-ACDA-2875-7FAD749E7C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95270">
            <a:off x="5637374" y="3812242"/>
            <a:ext cx="1039091" cy="103909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CA7FEF9-50DF-0728-C0CD-9C467865DB91}"/>
              </a:ext>
            </a:extLst>
          </p:cNvPr>
          <p:cNvSpPr txBox="1"/>
          <p:nvPr/>
        </p:nvSpPr>
        <p:spPr>
          <a:xfrm>
            <a:off x="3693156" y="6240635"/>
            <a:ext cx="4551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바코드 입력으로 제품명과 영양정보를 확인</a:t>
            </a:r>
          </a:p>
        </p:txBody>
      </p:sp>
    </p:spTree>
    <p:extLst>
      <p:ext uri="{BB962C8B-B14F-4D97-AF65-F5344CB8AC3E}">
        <p14:creationId xmlns:p14="http://schemas.microsoft.com/office/powerpoint/2010/main" val="282711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화살이(가) 표시된 사진&#10;&#10;자동 생성된 설명">
            <a:extLst>
              <a:ext uri="{FF2B5EF4-FFF2-40B4-BE49-F238E27FC236}">
                <a16:creationId xmlns:a16="http://schemas.microsoft.com/office/drawing/2014/main" id="{96AE8BC0-006A-4269-6E74-43CF6AA91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07" y="3429000"/>
            <a:ext cx="2285999" cy="228599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352605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본 프로젝트 소개 및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차별성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20" name="그림 19" descr="모래 시계, 오렌지이(가) 표시된 사진&#10;&#10;자동 생성된 설명">
            <a:extLst>
              <a:ext uri="{FF2B5EF4-FFF2-40B4-BE49-F238E27FC236}">
                <a16:creationId xmlns:a16="http://schemas.microsoft.com/office/drawing/2014/main" id="{9A7DFC8D-8975-0B33-D350-467EDDEF2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986" y="3178552"/>
            <a:ext cx="2704002" cy="270400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6DCD204-D403-7971-9B67-74DBC02805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938" y="3455015"/>
            <a:ext cx="2151076" cy="21510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D3732BA-030D-1353-A509-6021491592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3152" y="201993"/>
            <a:ext cx="4005695" cy="2996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E3470E-536E-50CD-B2C1-49FBED0A86CD}"/>
              </a:ext>
            </a:extLst>
          </p:cNvPr>
          <p:cNvSpPr txBox="1"/>
          <p:nvPr/>
        </p:nvSpPr>
        <p:spPr>
          <a:xfrm>
            <a:off x="2278986" y="5852348"/>
            <a:ext cx="8047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위 제품의 유통기한을 입력 받아서 유통기한이 다가옴에 따라 알림을 보내거나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사용자가 직접 원하는 날짜에 알람이 오게 하는 기능</a:t>
            </a:r>
          </a:p>
        </p:txBody>
      </p:sp>
    </p:spTree>
    <p:extLst>
      <p:ext uri="{BB962C8B-B14F-4D97-AF65-F5344CB8AC3E}">
        <p14:creationId xmlns:p14="http://schemas.microsoft.com/office/powerpoint/2010/main" val="237521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896</TotalTime>
  <Words>1722</Words>
  <Application>Microsoft Office PowerPoint</Application>
  <PresentationFormat>와이드스크린</PresentationFormat>
  <Paragraphs>214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Gill Sans</vt:lpstr>
      <vt:lpstr>맑은 고딕</vt:lpstr>
      <vt:lpstr>Arial</vt:lpstr>
      <vt:lpstr>Calibri</vt:lpstr>
      <vt:lpstr>Lato</vt:lpstr>
      <vt:lpstr>Lato Black</vt:lpstr>
      <vt:lpstr>Lato Light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LDDX</dc:creator>
  <cp:lastModifiedBy>이성호</cp:lastModifiedBy>
  <cp:revision>474</cp:revision>
  <dcterms:created xsi:type="dcterms:W3CDTF">2018-02-15T12:13:41Z</dcterms:created>
  <dcterms:modified xsi:type="dcterms:W3CDTF">2023-04-16T10:57:41Z</dcterms:modified>
</cp:coreProperties>
</file>